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6"/>
  </p:notesMasterIdLst>
  <p:sldIdLst>
    <p:sldId id="256" r:id="rId2"/>
    <p:sldId id="257" r:id="rId3"/>
    <p:sldId id="314" r:id="rId4"/>
    <p:sldId id="265" r:id="rId5"/>
    <p:sldId id="260" r:id="rId6"/>
    <p:sldId id="264" r:id="rId7"/>
    <p:sldId id="316" r:id="rId8"/>
    <p:sldId id="310" r:id="rId9"/>
    <p:sldId id="309" r:id="rId10"/>
    <p:sldId id="272" r:id="rId11"/>
    <p:sldId id="313" r:id="rId12"/>
    <p:sldId id="275" r:id="rId13"/>
    <p:sldId id="315" r:id="rId14"/>
    <p:sldId id="268" r:id="rId15"/>
  </p:sldIdLst>
  <p:sldSz cx="9144000" cy="5143500" type="screen16x9"/>
  <p:notesSz cx="6858000" cy="9144000"/>
  <p:embeddedFontLst>
    <p:embeddedFont>
      <p:font typeface="Nanum Gothic" panose="020B0604020202020204" charset="-127"/>
      <p:regular r:id="rId17"/>
      <p:bold r:id="rId18"/>
    </p:embeddedFont>
    <p:embeddedFont>
      <p:font typeface="Abhaya Libre" panose="020B0604020202020204" charset="0"/>
      <p:regular r:id="rId19"/>
      <p:bold r:id="rId20"/>
    </p:embeddedFont>
    <p:embeddedFont>
      <p:font typeface="Algerian" panose="04020705040A02060702" pitchFamily="82" charset="0"/>
      <p:regular r:id="rId21"/>
    </p:embeddedFont>
    <p:embeddedFont>
      <p:font typeface="Lexend Mega" panose="020B0604020202020204" charset="0"/>
      <p:regular r:id="rId22"/>
      <p:bold r:id="rId23"/>
    </p:embeddedFont>
    <p:embeddedFont>
      <p:font typeface="Raleway ExtraBold" pitchFamily="2" charset="0"/>
      <p:bold r:id="rId24"/>
      <p:boldItalic r:id="rId25"/>
    </p:embeddedFont>
    <p:embeddedFont>
      <p:font typeface="Roboto Condensed Light" panose="02000000000000000000" pitchFamily="2" charset="0"/>
      <p:regular r:id="rId26"/>
      <p: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A8FC850-601F-4293-8EA5-92B22B798688}">
  <a:tblStyle styleId="{2A8FC850-601F-4293-8EA5-92B22B79868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theme" Target="theme/theme1.xml"/></Relationships>
</file>

<file path=ppt/media/image1.jp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e08f917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ae08f917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ae39994066_5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ae39994066_5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ae39994066_5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ae39994066_5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ae39994066_5_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ae39994066_5_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b61e6517f4_0_2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b61e6517f4_0_2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10744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ae39994066_5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ae39994066_5_5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eb01056cd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eb01056cd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b61e6517f4_0_2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b61e6517f4_0_2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81932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ae2cca4da1_0_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ae2cca4da1_0_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b61e6517f4_0_1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b61e6517f4_0_1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b61e6517f4_0_2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b61e6517f4_0_2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b61e6517f4_0_2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b61e6517f4_0_2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92862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ae39994066_5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ae39994066_5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14574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ae39994066_5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ae39994066_5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5093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E1E1E">
              <a:alpha val="458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371600" y="1657350"/>
            <a:ext cx="6400800" cy="1463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455750" y="3784050"/>
            <a:ext cx="4173600" cy="426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20000" y="395625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20000" y="1072825"/>
            <a:ext cx="7704000" cy="353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  <a:defRPr sz="11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720000" y="395625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E1E1E">
              <a:alpha val="458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2131650" y="1588150"/>
            <a:ext cx="4880700" cy="201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5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subTitle" idx="1"/>
          </p:nvPr>
        </p:nvSpPr>
        <p:spPr>
          <a:xfrm>
            <a:off x="719999" y="2403554"/>
            <a:ext cx="22116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ubTitle" idx="2"/>
          </p:nvPr>
        </p:nvSpPr>
        <p:spPr>
          <a:xfrm>
            <a:off x="719999" y="2860754"/>
            <a:ext cx="2211600" cy="91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ubTitle" idx="3"/>
          </p:nvPr>
        </p:nvSpPr>
        <p:spPr>
          <a:xfrm>
            <a:off x="3466199" y="2403554"/>
            <a:ext cx="22116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subTitle" idx="4"/>
          </p:nvPr>
        </p:nvSpPr>
        <p:spPr>
          <a:xfrm>
            <a:off x="3466199" y="2860754"/>
            <a:ext cx="2211600" cy="91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subTitle" idx="5"/>
          </p:nvPr>
        </p:nvSpPr>
        <p:spPr>
          <a:xfrm>
            <a:off x="6212399" y="2403554"/>
            <a:ext cx="22116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ubTitle" idx="6"/>
          </p:nvPr>
        </p:nvSpPr>
        <p:spPr>
          <a:xfrm>
            <a:off x="6212399" y="2860754"/>
            <a:ext cx="2211600" cy="91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720000" y="395625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5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title" hasCustomPrompt="1"/>
          </p:nvPr>
        </p:nvSpPr>
        <p:spPr>
          <a:xfrm>
            <a:off x="720000" y="1474350"/>
            <a:ext cx="2193600" cy="109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7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11" name="Google Shape;111;p21"/>
          <p:cNvSpPr txBox="1">
            <a:spLocks noGrp="1"/>
          </p:cNvSpPr>
          <p:nvPr>
            <p:ph type="subTitle" idx="1"/>
          </p:nvPr>
        </p:nvSpPr>
        <p:spPr>
          <a:xfrm>
            <a:off x="720000" y="3028950"/>
            <a:ext cx="2193600" cy="64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title" idx="2" hasCustomPrompt="1"/>
          </p:nvPr>
        </p:nvSpPr>
        <p:spPr>
          <a:xfrm>
            <a:off x="3475200" y="1474350"/>
            <a:ext cx="2193600" cy="109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7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13" name="Google Shape;113;p21"/>
          <p:cNvSpPr txBox="1">
            <a:spLocks noGrp="1"/>
          </p:cNvSpPr>
          <p:nvPr>
            <p:ph type="subTitle" idx="3"/>
          </p:nvPr>
        </p:nvSpPr>
        <p:spPr>
          <a:xfrm>
            <a:off x="3475200" y="3028950"/>
            <a:ext cx="2193600" cy="64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title" idx="4" hasCustomPrompt="1"/>
          </p:nvPr>
        </p:nvSpPr>
        <p:spPr>
          <a:xfrm>
            <a:off x="6230400" y="1474350"/>
            <a:ext cx="2193600" cy="109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7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15" name="Google Shape;115;p21"/>
          <p:cNvSpPr txBox="1">
            <a:spLocks noGrp="1"/>
          </p:cNvSpPr>
          <p:nvPr>
            <p:ph type="subTitle" idx="5"/>
          </p:nvPr>
        </p:nvSpPr>
        <p:spPr>
          <a:xfrm>
            <a:off x="6230400" y="3028950"/>
            <a:ext cx="2193600" cy="64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subTitle" idx="6"/>
          </p:nvPr>
        </p:nvSpPr>
        <p:spPr>
          <a:xfrm>
            <a:off x="720000" y="2571750"/>
            <a:ext cx="21936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subTitle" idx="7"/>
          </p:nvPr>
        </p:nvSpPr>
        <p:spPr>
          <a:xfrm>
            <a:off x="3475200" y="2571750"/>
            <a:ext cx="21936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9pPr>
          </a:lstStyle>
          <a:p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subTitle" idx="8"/>
          </p:nvPr>
        </p:nvSpPr>
        <p:spPr>
          <a:xfrm>
            <a:off x="6230400" y="2571750"/>
            <a:ext cx="21936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Mega"/>
              <a:buNone/>
              <a:defRPr sz="2000" b="1">
                <a:latin typeface="Lexend Mega"/>
                <a:ea typeface="Lexend Mega"/>
                <a:cs typeface="Lexend Mega"/>
                <a:sym typeface="Lexend Mega"/>
              </a:defRPr>
            </a:lvl9pPr>
          </a:lstStyle>
          <a:p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title" idx="9"/>
          </p:nvPr>
        </p:nvSpPr>
        <p:spPr>
          <a:xfrm>
            <a:off x="720000" y="395625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>
            <a:spLocks noGrp="1"/>
          </p:cNvSpPr>
          <p:nvPr>
            <p:ph type="subTitle" idx="1"/>
          </p:nvPr>
        </p:nvSpPr>
        <p:spPr>
          <a:xfrm>
            <a:off x="719998" y="3779321"/>
            <a:ext cx="22116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subTitle" idx="2"/>
          </p:nvPr>
        </p:nvSpPr>
        <p:spPr>
          <a:xfrm>
            <a:off x="720000" y="4145032"/>
            <a:ext cx="2211600" cy="529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ubTitle" idx="3"/>
          </p:nvPr>
        </p:nvSpPr>
        <p:spPr>
          <a:xfrm>
            <a:off x="3466198" y="3779321"/>
            <a:ext cx="22116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subTitle" idx="4"/>
          </p:nvPr>
        </p:nvSpPr>
        <p:spPr>
          <a:xfrm>
            <a:off x="3466200" y="4145032"/>
            <a:ext cx="2211600" cy="529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ubTitle" idx="5"/>
          </p:nvPr>
        </p:nvSpPr>
        <p:spPr>
          <a:xfrm>
            <a:off x="6212398" y="3779321"/>
            <a:ext cx="22116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subTitle" idx="6"/>
          </p:nvPr>
        </p:nvSpPr>
        <p:spPr>
          <a:xfrm>
            <a:off x="6212400" y="4145032"/>
            <a:ext cx="2211600" cy="529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subTitle" idx="7"/>
          </p:nvPr>
        </p:nvSpPr>
        <p:spPr>
          <a:xfrm>
            <a:off x="719998" y="1888121"/>
            <a:ext cx="22116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ubTitle" idx="8"/>
          </p:nvPr>
        </p:nvSpPr>
        <p:spPr>
          <a:xfrm>
            <a:off x="720000" y="2253819"/>
            <a:ext cx="2211600" cy="529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ubTitle" idx="9"/>
          </p:nvPr>
        </p:nvSpPr>
        <p:spPr>
          <a:xfrm>
            <a:off x="3466198" y="1888121"/>
            <a:ext cx="22116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subTitle" idx="13"/>
          </p:nvPr>
        </p:nvSpPr>
        <p:spPr>
          <a:xfrm>
            <a:off x="3466200" y="2253819"/>
            <a:ext cx="2211600" cy="529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subTitle" idx="14"/>
          </p:nvPr>
        </p:nvSpPr>
        <p:spPr>
          <a:xfrm>
            <a:off x="6212398" y="1888121"/>
            <a:ext cx="22116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subTitle" idx="15"/>
          </p:nvPr>
        </p:nvSpPr>
        <p:spPr>
          <a:xfrm>
            <a:off x="6212400" y="2253819"/>
            <a:ext cx="2211600" cy="529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720000" y="395625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17178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893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anum Gothic"/>
              <a:buChar char="●"/>
              <a:defRPr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anum Gothic"/>
              <a:buChar char="○"/>
              <a:defRPr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anum Gothic"/>
              <a:buChar char="■"/>
              <a:defRPr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anum Gothic"/>
              <a:buChar char="●"/>
              <a:defRPr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anum Gothic"/>
              <a:buChar char="○"/>
              <a:defRPr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anum Gothic"/>
              <a:buChar char="■"/>
              <a:defRPr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anum Gothic"/>
              <a:buChar char="●"/>
              <a:defRPr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anum Gothic"/>
              <a:buChar char="○"/>
              <a:defRPr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anum Gothic"/>
              <a:buChar char="■"/>
              <a:defRPr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4" r:id="rId4"/>
    <p:sldLayoutId id="2147483658" r:id="rId5"/>
    <p:sldLayoutId id="2147483662" r:id="rId6"/>
    <p:sldLayoutId id="2147483667" r:id="rId7"/>
    <p:sldLayoutId id="2147483671" r:id="rId8"/>
    <p:sldLayoutId id="2147483674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9" name="Google Shape;149;p28"/>
          <p:cNvCxnSpPr>
            <a:cxnSpLocks/>
          </p:cNvCxnSpPr>
          <p:nvPr/>
        </p:nvCxnSpPr>
        <p:spPr>
          <a:xfrm rot="10800000">
            <a:off x="713275" y="269100"/>
            <a:ext cx="6986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Google Shape;151;p28"/>
          <p:cNvCxnSpPr>
            <a:cxnSpLocks/>
          </p:cNvCxnSpPr>
          <p:nvPr/>
        </p:nvCxnSpPr>
        <p:spPr>
          <a:xfrm>
            <a:off x="1444625" y="4874250"/>
            <a:ext cx="6984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مربع نص 15">
            <a:extLst>
              <a:ext uri="{FF2B5EF4-FFF2-40B4-BE49-F238E27FC236}">
                <a16:creationId xmlns:a16="http://schemas.microsoft.com/office/drawing/2014/main" id="{E54E10C2-AAB5-4B44-A405-F4B68873D21F}"/>
              </a:ext>
            </a:extLst>
          </p:cNvPr>
          <p:cNvSpPr txBox="1"/>
          <p:nvPr/>
        </p:nvSpPr>
        <p:spPr>
          <a:xfrm>
            <a:off x="1180213" y="1685544"/>
            <a:ext cx="651916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+mj-cs"/>
              </a:rPr>
              <a:t>Hotel Review (NLP)</a:t>
            </a:r>
            <a:endParaRPr lang="ar-SA" sz="6000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+mj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44"/>
          <p:cNvSpPr txBox="1">
            <a:spLocks noGrp="1"/>
          </p:cNvSpPr>
          <p:nvPr>
            <p:ph type="title"/>
          </p:nvPr>
        </p:nvSpPr>
        <p:spPr>
          <a:xfrm>
            <a:off x="720000" y="1474350"/>
            <a:ext cx="2193600" cy="109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32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j-cs"/>
              </a:rPr>
              <a:t>Topic 1</a:t>
            </a:r>
            <a:endParaRPr sz="3200"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j-cs"/>
            </a:endParaRPr>
          </a:p>
        </p:txBody>
      </p:sp>
      <p:sp>
        <p:nvSpPr>
          <p:cNvPr id="538" name="Google Shape;538;p44"/>
          <p:cNvSpPr txBox="1">
            <a:spLocks noGrp="1"/>
          </p:cNvSpPr>
          <p:nvPr>
            <p:ph type="subTitle" idx="1"/>
          </p:nvPr>
        </p:nvSpPr>
        <p:spPr>
          <a:xfrm>
            <a:off x="595423" y="3028949"/>
            <a:ext cx="2509271" cy="13880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station, close, walk, metro, walking, tube, distance, near, walking distance, easy</a:t>
            </a:r>
            <a:endParaRPr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cs typeface="Arial"/>
            </a:endParaRPr>
          </a:p>
        </p:txBody>
      </p:sp>
      <p:sp>
        <p:nvSpPr>
          <p:cNvPr id="539" name="Google Shape;539;p44"/>
          <p:cNvSpPr txBox="1">
            <a:spLocks noGrp="1"/>
          </p:cNvSpPr>
          <p:nvPr>
            <p:ph type="subTitle" idx="3"/>
          </p:nvPr>
        </p:nvSpPr>
        <p:spPr>
          <a:xfrm>
            <a:off x="3475200" y="3028949"/>
            <a:ext cx="2193600" cy="1205093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/>
            <a:r>
              <a:rPr lang="en-US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room, comfortable, lean, bed, rooms, spacious, positive, bathroom, nice, staff </a:t>
            </a:r>
            <a:endParaRPr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cs typeface="Arial"/>
            </a:endParaRPr>
          </a:p>
        </p:txBody>
      </p:sp>
      <p:sp>
        <p:nvSpPr>
          <p:cNvPr id="540" name="Google Shape;540;p44"/>
          <p:cNvSpPr txBox="1">
            <a:spLocks noGrp="1"/>
          </p:cNvSpPr>
          <p:nvPr>
            <p:ph type="subTitle" idx="5"/>
          </p:nvPr>
        </p:nvSpPr>
        <p:spPr>
          <a:xfrm>
            <a:off x="6230400" y="3028949"/>
            <a:ext cx="2193600" cy="1283673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bar, coffee, tea, reception, water, restaurant, pool, complimentary, park, arrival</a:t>
            </a:r>
            <a:endParaRPr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cs typeface="Arial"/>
            </a:endParaRPr>
          </a:p>
        </p:txBody>
      </p:sp>
      <p:sp>
        <p:nvSpPr>
          <p:cNvPr id="543" name="Google Shape;543;p44"/>
          <p:cNvSpPr txBox="1">
            <a:spLocks noGrp="1"/>
          </p:cNvSpPr>
          <p:nvPr>
            <p:ph type="title" idx="9"/>
          </p:nvPr>
        </p:nvSpPr>
        <p:spPr>
          <a:xfrm>
            <a:off x="720000" y="395625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Topic modeling</a:t>
            </a:r>
            <a:endParaRPr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44" name="Google Shape;544;p44"/>
          <p:cNvSpPr txBox="1">
            <a:spLocks noGrp="1"/>
          </p:cNvSpPr>
          <p:nvPr>
            <p:ph type="subTitle" idx="6"/>
          </p:nvPr>
        </p:nvSpPr>
        <p:spPr>
          <a:xfrm>
            <a:off x="416185" y="2571750"/>
            <a:ext cx="2688505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j-cs"/>
              </a:rPr>
              <a:t>Location</a:t>
            </a:r>
            <a:endParaRPr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j-cs"/>
            </a:endParaRPr>
          </a:p>
        </p:txBody>
      </p:sp>
      <p:sp>
        <p:nvSpPr>
          <p:cNvPr id="545" name="Google Shape;545;p44"/>
          <p:cNvSpPr txBox="1">
            <a:spLocks noGrp="1"/>
          </p:cNvSpPr>
          <p:nvPr>
            <p:ph type="subTitle" idx="7"/>
          </p:nvPr>
        </p:nvSpPr>
        <p:spPr>
          <a:xfrm>
            <a:off x="3475200" y="2571750"/>
            <a:ext cx="21936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j-cs"/>
              </a:rPr>
              <a:t>Room</a:t>
            </a:r>
            <a:endParaRPr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j-cs"/>
            </a:endParaRPr>
          </a:p>
        </p:txBody>
      </p:sp>
      <p:sp>
        <p:nvSpPr>
          <p:cNvPr id="546" name="Google Shape;546;p44"/>
          <p:cNvSpPr txBox="1">
            <a:spLocks noGrp="1"/>
          </p:cNvSpPr>
          <p:nvPr>
            <p:ph type="subTitle" idx="8"/>
          </p:nvPr>
        </p:nvSpPr>
        <p:spPr>
          <a:xfrm>
            <a:off x="6230400" y="2571750"/>
            <a:ext cx="21936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/>
            <a:r>
              <a:rPr lang="en-US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j-cs"/>
              </a:rPr>
              <a:t>Facilities</a:t>
            </a:r>
            <a:endParaRPr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j-cs"/>
            </a:endParaRPr>
          </a:p>
        </p:txBody>
      </p:sp>
      <p:cxnSp>
        <p:nvCxnSpPr>
          <p:cNvPr id="548" name="Google Shape;548;p44"/>
          <p:cNvCxnSpPr>
            <a:cxnSpLocks/>
          </p:cNvCxnSpPr>
          <p:nvPr/>
        </p:nvCxnSpPr>
        <p:spPr>
          <a:xfrm rot="10800000">
            <a:off x="713275" y="269100"/>
            <a:ext cx="698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0" name="Google Shape;550;p44"/>
          <p:cNvCxnSpPr>
            <a:cxnSpLocks/>
          </p:cNvCxnSpPr>
          <p:nvPr/>
        </p:nvCxnSpPr>
        <p:spPr>
          <a:xfrm>
            <a:off x="1444625" y="4874250"/>
            <a:ext cx="6984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1" name="Google Shape;551;p44"/>
          <p:cNvCxnSpPr/>
          <p:nvPr/>
        </p:nvCxnSpPr>
        <p:spPr>
          <a:xfrm>
            <a:off x="3133669" y="1474350"/>
            <a:ext cx="0" cy="274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44"/>
          <p:cNvCxnSpPr/>
          <p:nvPr/>
        </p:nvCxnSpPr>
        <p:spPr>
          <a:xfrm>
            <a:off x="5969483" y="1455371"/>
            <a:ext cx="0" cy="274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537;p44">
            <a:extLst>
              <a:ext uri="{FF2B5EF4-FFF2-40B4-BE49-F238E27FC236}">
                <a16:creationId xmlns:a16="http://schemas.microsoft.com/office/drawing/2014/main" id="{D48B9214-AC6D-4C9F-A2FA-A3F9837725A5}"/>
              </a:ext>
            </a:extLst>
          </p:cNvPr>
          <p:cNvSpPr txBox="1">
            <a:spLocks/>
          </p:cNvSpPr>
          <p:nvPr/>
        </p:nvSpPr>
        <p:spPr>
          <a:xfrm>
            <a:off x="3466199" y="1496300"/>
            <a:ext cx="2193600" cy="10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75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r>
              <a:rPr lang="en-US" sz="32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j-cs"/>
              </a:rPr>
              <a:t>Topic 2</a:t>
            </a:r>
          </a:p>
        </p:txBody>
      </p:sp>
      <p:sp>
        <p:nvSpPr>
          <p:cNvPr id="23" name="Google Shape;537;p44">
            <a:extLst>
              <a:ext uri="{FF2B5EF4-FFF2-40B4-BE49-F238E27FC236}">
                <a16:creationId xmlns:a16="http://schemas.microsoft.com/office/drawing/2014/main" id="{F7637A3B-5760-4155-AF1D-FC82374876DD}"/>
              </a:ext>
            </a:extLst>
          </p:cNvPr>
          <p:cNvSpPr txBox="1">
            <a:spLocks/>
          </p:cNvSpPr>
          <p:nvPr/>
        </p:nvSpPr>
        <p:spPr>
          <a:xfrm>
            <a:off x="6124338" y="1496300"/>
            <a:ext cx="2193600" cy="10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75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r>
              <a:rPr lang="en-US" sz="32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j-cs"/>
              </a:rPr>
              <a:t>Topic 3</a:t>
            </a:r>
          </a:p>
        </p:txBody>
      </p:sp>
      <p:sp>
        <p:nvSpPr>
          <p:cNvPr id="24" name="Google Shape;543;p44">
            <a:extLst>
              <a:ext uri="{FF2B5EF4-FFF2-40B4-BE49-F238E27FC236}">
                <a16:creationId xmlns:a16="http://schemas.microsoft.com/office/drawing/2014/main" id="{E29A5EF7-1CD9-46A6-A27C-BB5B463412FF}"/>
              </a:ext>
            </a:extLst>
          </p:cNvPr>
          <p:cNvSpPr txBox="1">
            <a:spLocks/>
          </p:cNvSpPr>
          <p:nvPr/>
        </p:nvSpPr>
        <p:spPr>
          <a:xfrm>
            <a:off x="710999" y="998171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r>
              <a:rPr lang="en-US" b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CorEx</a:t>
            </a:r>
            <a:r>
              <a:rPr lang="en-US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(Positive and Negative)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44"/>
          <p:cNvSpPr txBox="1">
            <a:spLocks noGrp="1"/>
          </p:cNvSpPr>
          <p:nvPr>
            <p:ph type="title"/>
          </p:nvPr>
        </p:nvSpPr>
        <p:spPr>
          <a:xfrm>
            <a:off x="720000" y="1474350"/>
            <a:ext cx="2193600" cy="109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60%</a:t>
            </a:r>
            <a:endParaRPr dirty="0"/>
          </a:p>
        </p:txBody>
      </p:sp>
      <p:sp>
        <p:nvSpPr>
          <p:cNvPr id="541" name="Google Shape;541;p44"/>
          <p:cNvSpPr txBox="1">
            <a:spLocks noGrp="1"/>
          </p:cNvSpPr>
          <p:nvPr>
            <p:ph type="title" idx="2"/>
          </p:nvPr>
        </p:nvSpPr>
        <p:spPr>
          <a:xfrm>
            <a:off x="3475200" y="1474350"/>
            <a:ext cx="2193600" cy="109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20%</a:t>
            </a:r>
            <a:endParaRPr dirty="0"/>
          </a:p>
        </p:txBody>
      </p:sp>
      <p:sp>
        <p:nvSpPr>
          <p:cNvPr id="542" name="Google Shape;542;p44"/>
          <p:cNvSpPr txBox="1">
            <a:spLocks noGrp="1"/>
          </p:cNvSpPr>
          <p:nvPr>
            <p:ph type="title" idx="4"/>
          </p:nvPr>
        </p:nvSpPr>
        <p:spPr>
          <a:xfrm>
            <a:off x="6230400" y="1474350"/>
            <a:ext cx="2193600" cy="109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20%</a:t>
            </a:r>
            <a:endParaRPr dirty="0"/>
          </a:p>
        </p:txBody>
      </p:sp>
      <p:sp>
        <p:nvSpPr>
          <p:cNvPr id="543" name="Google Shape;543;p44"/>
          <p:cNvSpPr txBox="1">
            <a:spLocks noGrp="1"/>
          </p:cNvSpPr>
          <p:nvPr>
            <p:ph type="title" idx="9"/>
          </p:nvPr>
        </p:nvSpPr>
        <p:spPr>
          <a:xfrm>
            <a:off x="720000" y="395625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Split</a:t>
            </a:r>
            <a:endParaRPr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44" name="Google Shape;544;p44"/>
          <p:cNvSpPr txBox="1">
            <a:spLocks noGrp="1"/>
          </p:cNvSpPr>
          <p:nvPr>
            <p:ph type="subTitle" idx="6"/>
          </p:nvPr>
        </p:nvSpPr>
        <p:spPr>
          <a:xfrm>
            <a:off x="720000" y="2571750"/>
            <a:ext cx="21936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Train</a:t>
            </a:r>
            <a:endParaRPr dirty="0"/>
          </a:p>
        </p:txBody>
      </p:sp>
      <p:sp>
        <p:nvSpPr>
          <p:cNvPr id="545" name="Google Shape;545;p44"/>
          <p:cNvSpPr txBox="1">
            <a:spLocks noGrp="1"/>
          </p:cNvSpPr>
          <p:nvPr>
            <p:ph type="subTitle" idx="7"/>
          </p:nvPr>
        </p:nvSpPr>
        <p:spPr>
          <a:xfrm>
            <a:off x="3475200" y="2571750"/>
            <a:ext cx="21936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</a:t>
            </a:r>
            <a:endParaRPr dirty="0"/>
          </a:p>
        </p:txBody>
      </p:sp>
      <p:sp>
        <p:nvSpPr>
          <p:cNvPr id="546" name="Google Shape;546;p44"/>
          <p:cNvSpPr txBox="1">
            <a:spLocks noGrp="1"/>
          </p:cNvSpPr>
          <p:nvPr>
            <p:ph type="subTitle" idx="8"/>
          </p:nvPr>
        </p:nvSpPr>
        <p:spPr>
          <a:xfrm>
            <a:off x="6230400" y="2571750"/>
            <a:ext cx="21936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Validation</a:t>
            </a:r>
            <a:endParaRPr dirty="0"/>
          </a:p>
        </p:txBody>
      </p:sp>
      <p:sp>
        <p:nvSpPr>
          <p:cNvPr id="547" name="Google Shape;547;p44"/>
          <p:cNvSpPr txBox="1">
            <a:spLocks noGrp="1"/>
          </p:cNvSpPr>
          <p:nvPr>
            <p:ph type="ctrTitle" idx="4294967295"/>
          </p:nvPr>
        </p:nvSpPr>
        <p:spPr>
          <a:xfrm>
            <a:off x="7699375" y="198150"/>
            <a:ext cx="731400" cy="141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HOTEL CHAIN</a:t>
            </a:r>
            <a:endParaRPr sz="800"/>
          </a:p>
        </p:txBody>
      </p:sp>
      <p:cxnSp>
        <p:nvCxnSpPr>
          <p:cNvPr id="548" name="Google Shape;548;p44"/>
          <p:cNvCxnSpPr>
            <a:stCxn id="547" idx="1"/>
          </p:cNvCxnSpPr>
          <p:nvPr/>
        </p:nvCxnSpPr>
        <p:spPr>
          <a:xfrm rot="10800000">
            <a:off x="713275" y="269100"/>
            <a:ext cx="698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0" name="Google Shape;550;p44"/>
          <p:cNvCxnSpPr>
            <a:cxnSpLocks/>
          </p:cNvCxnSpPr>
          <p:nvPr/>
        </p:nvCxnSpPr>
        <p:spPr>
          <a:xfrm>
            <a:off x="713275" y="4874250"/>
            <a:ext cx="771565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1" name="Google Shape;551;p44"/>
          <p:cNvCxnSpPr/>
          <p:nvPr/>
        </p:nvCxnSpPr>
        <p:spPr>
          <a:xfrm>
            <a:off x="3198899" y="1260550"/>
            <a:ext cx="0" cy="274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44"/>
          <p:cNvCxnSpPr/>
          <p:nvPr/>
        </p:nvCxnSpPr>
        <p:spPr>
          <a:xfrm>
            <a:off x="5945099" y="1260550"/>
            <a:ext cx="0" cy="274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47"/>
          <p:cNvSpPr txBox="1">
            <a:spLocks noGrp="1"/>
          </p:cNvSpPr>
          <p:nvPr>
            <p:ph type="title"/>
          </p:nvPr>
        </p:nvSpPr>
        <p:spPr>
          <a:xfrm>
            <a:off x="720000" y="395625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Models</a:t>
            </a:r>
            <a:endParaRPr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591" name="Google Shape;591;p47"/>
          <p:cNvGraphicFramePr/>
          <p:nvPr>
            <p:extLst>
              <p:ext uri="{D42A27DB-BD31-4B8C-83A1-F6EECF244321}">
                <p14:modId xmlns:p14="http://schemas.microsoft.com/office/powerpoint/2010/main" val="1379557620"/>
              </p:ext>
            </p:extLst>
          </p:nvPr>
        </p:nvGraphicFramePr>
        <p:xfrm>
          <a:off x="713225" y="814370"/>
          <a:ext cx="7704000" cy="3400774"/>
        </p:xfrm>
        <a:graphic>
          <a:graphicData uri="http://schemas.openxmlformats.org/drawingml/2006/table">
            <a:tbl>
              <a:tblPr>
                <a:noFill/>
                <a:tableStyleId>{2A8FC850-601F-4293-8EA5-92B22B798688}</a:tableStyleId>
              </a:tblPr>
              <a:tblGrid>
                <a:gridCol w="27127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232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6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4669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Abhaya Libre"/>
                          <a:ea typeface="Abhaya Libre"/>
                          <a:cs typeface="Abhaya Libre"/>
                          <a:sym typeface="Abhaya Libre"/>
                        </a:rPr>
                        <a:t>Train</a:t>
                      </a:r>
                      <a:endParaRPr sz="1600" b="1" dirty="0">
                        <a:solidFill>
                          <a:schemeClr val="dk1"/>
                        </a:solidFill>
                        <a:latin typeface="Abhaya Libre"/>
                        <a:ea typeface="Abhaya Libre"/>
                        <a:cs typeface="Abhaya Libre"/>
                        <a:sym typeface="Abhaya Libr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Abhaya Libre"/>
                          <a:ea typeface="Abhaya Libre"/>
                          <a:cs typeface="Abhaya Libre"/>
                          <a:sym typeface="Abhaya Libre"/>
                        </a:rPr>
                        <a:t>Validation</a:t>
                      </a:r>
                      <a:endParaRPr sz="1600" b="1" dirty="0">
                        <a:solidFill>
                          <a:schemeClr val="dk1"/>
                        </a:solidFill>
                        <a:latin typeface="Abhaya Libre"/>
                        <a:ea typeface="Abhaya Libre"/>
                        <a:cs typeface="Abhaya Libre"/>
                        <a:sym typeface="Abhaya Libr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333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Abhaya Libre"/>
                          <a:ea typeface="Abhaya Libre"/>
                          <a:cs typeface="Abhaya Libre"/>
                          <a:sym typeface="Abhaya Libre"/>
                        </a:rPr>
                        <a:t>Logistic Regression (CV)</a:t>
                      </a:r>
                      <a:endParaRPr sz="1600" b="1" dirty="0">
                        <a:solidFill>
                          <a:schemeClr val="dk1"/>
                        </a:solidFill>
                        <a:latin typeface="Abhaya Libre"/>
                        <a:ea typeface="Abhaya Libre"/>
                        <a:cs typeface="Abhaya Libre"/>
                        <a:sym typeface="Abhaya Libre"/>
                      </a:endParaRPr>
                    </a:p>
                  </a:txBody>
                  <a:tcPr marL="91425" marR="18287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0.966</a:t>
                      </a:r>
                      <a:endParaRPr dirty="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0.9263</a:t>
                      </a:r>
                      <a:endParaRPr dirty="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110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dk1"/>
                          </a:solidFill>
                          <a:latin typeface="Abhaya Libre"/>
                          <a:ea typeface="Abhaya Libre"/>
                          <a:cs typeface="Abhaya Libre"/>
                          <a:sym typeface="Abhaya Libre"/>
                        </a:rPr>
                        <a:t>Naïve Bayes (CV)</a:t>
                      </a:r>
                      <a:endParaRPr sz="1600" b="1" dirty="0">
                        <a:solidFill>
                          <a:schemeClr val="dk1"/>
                        </a:solidFill>
                        <a:latin typeface="Abhaya Libre"/>
                        <a:ea typeface="Abhaya Libre"/>
                        <a:cs typeface="Abhaya Libre"/>
                        <a:sym typeface="Abhaya Libre"/>
                      </a:endParaRPr>
                    </a:p>
                  </a:txBody>
                  <a:tcPr marL="91425" marR="18287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0.8897</a:t>
                      </a:r>
                      <a:endParaRPr dirty="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0.8735</a:t>
                      </a:r>
                      <a:endParaRPr dirty="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69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dk1"/>
                          </a:solidFill>
                          <a:latin typeface="Abhaya Libre"/>
                          <a:ea typeface="Abhaya Libre"/>
                          <a:cs typeface="Abhaya Libre"/>
                          <a:sym typeface="Abhaya Libre"/>
                        </a:rPr>
                        <a:t>Decision Tree (CV)</a:t>
                      </a:r>
                      <a:endParaRPr sz="1600" b="1" dirty="0">
                        <a:solidFill>
                          <a:schemeClr val="dk1"/>
                        </a:solidFill>
                        <a:latin typeface="Abhaya Libre"/>
                        <a:ea typeface="Abhaya Libre"/>
                        <a:cs typeface="Abhaya Libre"/>
                        <a:sym typeface="Abhaya Libre"/>
                      </a:endParaRPr>
                    </a:p>
                  </a:txBody>
                  <a:tcPr marL="91425" marR="18287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0.9943</a:t>
                      </a:r>
                      <a:endParaRPr dirty="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0.8716</a:t>
                      </a:r>
                      <a:endParaRPr dirty="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26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dk1"/>
                          </a:solidFill>
                          <a:latin typeface="Abhaya Libre"/>
                          <a:ea typeface="Abhaya Libre"/>
                          <a:cs typeface="Abhaya Libre"/>
                          <a:sym typeface="Abhaya Libre"/>
                        </a:rPr>
                        <a:t>Logistic Regression (TF-IDF)</a:t>
                      </a:r>
                    </a:p>
                  </a:txBody>
                  <a:tcPr marL="91425" marR="18287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rgbClr val="00B05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0.9503</a:t>
                      </a:r>
                      <a:endParaRPr dirty="0">
                        <a:solidFill>
                          <a:srgbClr val="00B05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rgbClr val="00B05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0.9398</a:t>
                      </a:r>
                      <a:endParaRPr dirty="0">
                        <a:solidFill>
                          <a:srgbClr val="00B05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4087684"/>
                  </a:ext>
                </a:extLst>
              </a:tr>
              <a:tr h="3826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dk1"/>
                          </a:solidFill>
                          <a:latin typeface="Abhaya Libre"/>
                          <a:ea typeface="Abhaya Libre"/>
                          <a:cs typeface="Abhaya Libre"/>
                          <a:sym typeface="Abhaya Libre"/>
                        </a:rPr>
                        <a:t>Naïve Bayes (TF-IDF)</a:t>
                      </a:r>
                    </a:p>
                  </a:txBody>
                  <a:tcPr marL="91425" marR="18287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0.8860</a:t>
                      </a:r>
                      <a:endParaRPr dirty="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0.8723</a:t>
                      </a:r>
                      <a:endParaRPr dirty="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3254203"/>
                  </a:ext>
                </a:extLst>
              </a:tr>
              <a:tr h="3826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dk1"/>
                          </a:solidFill>
                          <a:latin typeface="Abhaya Libre"/>
                          <a:ea typeface="Abhaya Libre"/>
                          <a:cs typeface="Abhaya Libre"/>
                          <a:sym typeface="Abhaya Libre"/>
                        </a:rPr>
                        <a:t>Decision Tree (TF-IDF)</a:t>
                      </a:r>
                    </a:p>
                  </a:txBody>
                  <a:tcPr marL="91425" marR="18287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0.9931</a:t>
                      </a:r>
                      <a:endParaRPr dirty="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0.8844</a:t>
                      </a:r>
                      <a:endParaRPr dirty="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4494473"/>
                  </a:ext>
                </a:extLst>
              </a:tr>
            </a:tbl>
          </a:graphicData>
        </a:graphic>
      </p:graphicFrame>
      <p:sp>
        <p:nvSpPr>
          <p:cNvPr id="592" name="Google Shape;592;p47"/>
          <p:cNvSpPr txBox="1">
            <a:spLocks noGrp="1"/>
          </p:cNvSpPr>
          <p:nvPr>
            <p:ph type="ctrTitle" idx="4294967295"/>
          </p:nvPr>
        </p:nvSpPr>
        <p:spPr>
          <a:xfrm>
            <a:off x="7699375" y="198150"/>
            <a:ext cx="731400" cy="141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HOTEL CHAIN</a:t>
            </a:r>
            <a:endParaRPr sz="800"/>
          </a:p>
        </p:txBody>
      </p:sp>
      <p:cxnSp>
        <p:nvCxnSpPr>
          <p:cNvPr id="593" name="Google Shape;593;p47"/>
          <p:cNvCxnSpPr>
            <a:stCxn id="592" idx="1"/>
          </p:cNvCxnSpPr>
          <p:nvPr/>
        </p:nvCxnSpPr>
        <p:spPr>
          <a:xfrm rot="10800000">
            <a:off x="713275" y="269100"/>
            <a:ext cx="698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5" name="Google Shape;595;p47"/>
          <p:cNvCxnSpPr>
            <a:cxnSpLocks/>
          </p:cNvCxnSpPr>
          <p:nvPr/>
        </p:nvCxnSpPr>
        <p:spPr>
          <a:xfrm>
            <a:off x="713225" y="4874250"/>
            <a:ext cx="7715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6"/>
          <p:cNvSpPr txBox="1">
            <a:spLocks noGrp="1"/>
          </p:cNvSpPr>
          <p:nvPr>
            <p:ph type="title"/>
          </p:nvPr>
        </p:nvSpPr>
        <p:spPr>
          <a:xfrm>
            <a:off x="720000" y="395625"/>
            <a:ext cx="2376768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Nanum Gothic"/>
              </a:rPr>
              <a:t>Conclusions</a:t>
            </a:r>
            <a:endParaRPr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sym typeface="Nanum Gothic"/>
            </a:endParaRPr>
          </a:p>
        </p:txBody>
      </p:sp>
      <p:sp>
        <p:nvSpPr>
          <p:cNvPr id="272" name="Google Shape;272;p36"/>
          <p:cNvSpPr txBox="1">
            <a:spLocks noGrp="1"/>
          </p:cNvSpPr>
          <p:nvPr>
            <p:ph type="subTitle" idx="1"/>
          </p:nvPr>
        </p:nvSpPr>
        <p:spPr>
          <a:xfrm>
            <a:off x="713275" y="1021363"/>
            <a:ext cx="6516581" cy="310077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lvl="0" indent="-285750" algn="l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  <a:sym typeface="Arial"/>
              </a:rPr>
              <a:t>The best model is Logistic Regression (TF-IDF).  </a:t>
            </a:r>
          </a:p>
          <a:p>
            <a:pPr marL="285750" lvl="0" indent="-285750" algn="l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1600" b="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cs typeface="Arial"/>
              <a:sym typeface="Arial"/>
            </a:endParaRPr>
          </a:p>
          <a:p>
            <a:pPr marL="285750" lvl="0" indent="-285750" algn="l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  <a:sym typeface="Arial"/>
              </a:rPr>
              <a:t>Highest validation accuracy (0.9398).</a:t>
            </a:r>
          </a:p>
          <a:p>
            <a:pPr marL="285750" lvl="0" indent="-285750" algn="l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1600" b="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cs typeface="Arial"/>
              <a:sym typeface="Arial"/>
            </a:endParaRPr>
          </a:p>
        </p:txBody>
      </p:sp>
      <p:cxnSp>
        <p:nvCxnSpPr>
          <p:cNvPr id="279" name="Google Shape;279;p36"/>
          <p:cNvCxnSpPr>
            <a:cxnSpLocks/>
          </p:cNvCxnSpPr>
          <p:nvPr/>
        </p:nvCxnSpPr>
        <p:spPr>
          <a:xfrm rot="10800000">
            <a:off x="713275" y="269100"/>
            <a:ext cx="698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1" name="Google Shape;281;p36"/>
          <p:cNvCxnSpPr>
            <a:cxnSpLocks/>
          </p:cNvCxnSpPr>
          <p:nvPr/>
        </p:nvCxnSpPr>
        <p:spPr>
          <a:xfrm>
            <a:off x="1367505" y="5023106"/>
            <a:ext cx="6984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161134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0"/>
          <p:cNvSpPr txBox="1">
            <a:spLocks noGrp="1"/>
          </p:cNvSpPr>
          <p:nvPr>
            <p:ph type="title"/>
          </p:nvPr>
        </p:nvSpPr>
        <p:spPr>
          <a:xfrm>
            <a:off x="2131650" y="1588150"/>
            <a:ext cx="4880700" cy="201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  <a:cs typeface="+mj-cs"/>
                <a:sym typeface="Arial"/>
              </a:rPr>
              <a:t>Thanks</a:t>
            </a:r>
            <a:endParaRPr sz="6000" b="0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  <a:cs typeface="+mj-cs"/>
              <a:sym typeface="Arial"/>
            </a:endParaRPr>
          </a:p>
        </p:txBody>
      </p:sp>
      <p:cxnSp>
        <p:nvCxnSpPr>
          <p:cNvPr id="398" name="Google Shape;398;p40"/>
          <p:cNvCxnSpPr>
            <a:cxnSpLocks/>
          </p:cNvCxnSpPr>
          <p:nvPr/>
        </p:nvCxnSpPr>
        <p:spPr>
          <a:xfrm rot="10800000">
            <a:off x="713275" y="269100"/>
            <a:ext cx="6986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0" name="Google Shape;400;p40"/>
          <p:cNvCxnSpPr>
            <a:cxnSpLocks/>
          </p:cNvCxnSpPr>
          <p:nvPr/>
        </p:nvCxnSpPr>
        <p:spPr>
          <a:xfrm>
            <a:off x="1444625" y="4874250"/>
            <a:ext cx="6984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9"/>
          <p:cNvSpPr txBox="1">
            <a:spLocks noGrp="1"/>
          </p:cNvSpPr>
          <p:nvPr>
            <p:ph type="title"/>
          </p:nvPr>
        </p:nvSpPr>
        <p:spPr>
          <a:xfrm>
            <a:off x="720000" y="395625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+mj-cs"/>
                <a:sym typeface="Arial"/>
              </a:rPr>
              <a:t>TABLE OF CONTENTS </a:t>
            </a:r>
            <a:endParaRPr sz="4400"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+mj-cs"/>
              <a:sym typeface="Arial"/>
            </a:endParaRPr>
          </a:p>
        </p:txBody>
      </p:sp>
      <p:cxnSp>
        <p:nvCxnSpPr>
          <p:cNvPr id="159" name="Google Shape;159;p29"/>
          <p:cNvCxnSpPr>
            <a:cxnSpLocks/>
          </p:cNvCxnSpPr>
          <p:nvPr/>
        </p:nvCxnSpPr>
        <p:spPr>
          <a:xfrm rot="10800000">
            <a:off x="713275" y="269100"/>
            <a:ext cx="698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1" name="Google Shape;161;p29"/>
          <p:cNvCxnSpPr>
            <a:cxnSpLocks/>
          </p:cNvCxnSpPr>
          <p:nvPr/>
        </p:nvCxnSpPr>
        <p:spPr>
          <a:xfrm>
            <a:off x="1444625" y="4874250"/>
            <a:ext cx="6984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مربع نص 10">
            <a:extLst>
              <a:ext uri="{FF2B5EF4-FFF2-40B4-BE49-F238E27FC236}">
                <a16:creationId xmlns:a16="http://schemas.microsoft.com/office/drawing/2014/main" id="{6B8D13CF-0A5F-49CB-9993-30CEA28019B1}"/>
              </a:ext>
            </a:extLst>
          </p:cNvPr>
          <p:cNvSpPr txBox="1"/>
          <p:nvPr/>
        </p:nvSpPr>
        <p:spPr>
          <a:xfrm>
            <a:off x="616688" y="1122878"/>
            <a:ext cx="528438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ar-SA" sz="1600" dirty="0">
                <a:latin typeface="+mn-lt"/>
              </a:rPr>
              <a:t>INTRODUCTION</a:t>
            </a:r>
          </a:p>
          <a:p>
            <a:pPr marL="342900" indent="-342900">
              <a:buFont typeface="+mj-lt"/>
              <a:buAutoNum type="arabicPeriod"/>
            </a:pPr>
            <a:r>
              <a:rPr lang="ar-SA" sz="1600" dirty="0">
                <a:latin typeface="+mn-lt"/>
              </a:rPr>
              <a:t>PREPROCESSING</a:t>
            </a:r>
          </a:p>
          <a:p>
            <a:pPr marL="342900" indent="-342900">
              <a:buFont typeface="+mj-lt"/>
              <a:buAutoNum type="arabicPeriod"/>
            </a:pPr>
            <a:r>
              <a:rPr lang="ar-SA" sz="1600" dirty="0">
                <a:latin typeface="+mn-lt"/>
              </a:rPr>
              <a:t>TOPIC MODELING</a:t>
            </a:r>
          </a:p>
          <a:p>
            <a:pPr marL="342900" indent="-342900">
              <a:buFont typeface="+mj-lt"/>
              <a:buAutoNum type="arabicPeriod"/>
            </a:pPr>
            <a:r>
              <a:rPr lang="ar-SA" sz="1600" dirty="0">
                <a:latin typeface="+mn-lt"/>
              </a:rPr>
              <a:t>MODELS</a:t>
            </a:r>
          </a:p>
          <a:p>
            <a:pPr marL="342900" indent="-342900">
              <a:buFont typeface="+mj-lt"/>
              <a:buAutoNum type="arabicPeriod"/>
            </a:pPr>
            <a:r>
              <a:rPr lang="ar-SA" sz="1600" dirty="0">
                <a:latin typeface="+mn-lt"/>
              </a:rPr>
              <a:t>CONCLUSION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6"/>
          <p:cNvSpPr txBox="1">
            <a:spLocks noGrp="1"/>
          </p:cNvSpPr>
          <p:nvPr>
            <p:ph type="title"/>
          </p:nvPr>
        </p:nvSpPr>
        <p:spPr>
          <a:xfrm>
            <a:off x="720000" y="395625"/>
            <a:ext cx="2376768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sym typeface="Nanum Gothic"/>
              </a:rPr>
              <a:t>Introduction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sym typeface="Nanum Gothic"/>
            </a:endParaRPr>
          </a:p>
        </p:txBody>
      </p:sp>
      <p:sp>
        <p:nvSpPr>
          <p:cNvPr id="272" name="Google Shape;272;p36"/>
          <p:cNvSpPr txBox="1">
            <a:spLocks noGrp="1"/>
          </p:cNvSpPr>
          <p:nvPr>
            <p:ph type="subTitle" idx="1"/>
          </p:nvPr>
        </p:nvSpPr>
        <p:spPr>
          <a:xfrm>
            <a:off x="713275" y="1021363"/>
            <a:ext cx="6516581" cy="310077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lvl="0" indent="-285750" algn="l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  <a:sym typeface="Arial"/>
              </a:rPr>
              <a:t>Client reviews are a crucial part of improving hotels and customers experience and travel plan. </a:t>
            </a:r>
          </a:p>
          <a:p>
            <a:pPr marL="285750" lvl="0" indent="-285750" algn="l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1600" b="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cs typeface="Arial"/>
              <a:sym typeface="Arial"/>
            </a:endParaRPr>
          </a:p>
          <a:p>
            <a:pPr marL="285750" lvl="0" indent="-285750" algn="l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  <a:sym typeface="Arial"/>
              </a:rPr>
              <a:t>Customers reviews plays an important part for hotel improvement and in order to improve their services. </a:t>
            </a:r>
          </a:p>
          <a:p>
            <a:pPr marL="285750" lvl="0" indent="-285750" algn="l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1600" b="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cs typeface="Arial"/>
              <a:sym typeface="Arial"/>
            </a:endParaRPr>
          </a:p>
          <a:p>
            <a:pPr marL="285750" lvl="0" indent="-285750" algn="l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  <a:sym typeface="Arial"/>
              </a:rPr>
              <a:t>The purpose is to build a NLP model that predicts whether the review is positive or negative.</a:t>
            </a:r>
          </a:p>
          <a:p>
            <a:pPr marL="285750" lvl="0" indent="-285750" algn="l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1600" b="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cs typeface="Arial"/>
              <a:sym typeface="Arial"/>
            </a:endParaRPr>
          </a:p>
          <a:p>
            <a:pPr marL="285750" lvl="0" indent="-285750" algn="l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  <a:sym typeface="Arial"/>
              </a:rPr>
              <a:t>The goal of this project is to help hotels acknowledge the majority of reviews and determine their customers feedback to improve hotel services and customers experience.</a:t>
            </a:r>
          </a:p>
        </p:txBody>
      </p:sp>
      <p:cxnSp>
        <p:nvCxnSpPr>
          <p:cNvPr id="279" name="Google Shape;279;p36"/>
          <p:cNvCxnSpPr>
            <a:cxnSpLocks/>
          </p:cNvCxnSpPr>
          <p:nvPr/>
        </p:nvCxnSpPr>
        <p:spPr>
          <a:xfrm rot="10800000">
            <a:off x="713275" y="269100"/>
            <a:ext cx="698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1" name="Google Shape;281;p36"/>
          <p:cNvCxnSpPr>
            <a:cxnSpLocks/>
          </p:cNvCxnSpPr>
          <p:nvPr/>
        </p:nvCxnSpPr>
        <p:spPr>
          <a:xfrm>
            <a:off x="1367505" y="5023106"/>
            <a:ext cx="6984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176510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7"/>
          <p:cNvSpPr txBox="1">
            <a:spLocks noGrp="1"/>
          </p:cNvSpPr>
          <p:nvPr>
            <p:ph type="title"/>
          </p:nvPr>
        </p:nvSpPr>
        <p:spPr>
          <a:xfrm>
            <a:off x="720000" y="395625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Tools</a:t>
            </a:r>
            <a:endParaRPr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01" name="Google Shape;301;p37"/>
          <p:cNvSpPr txBox="1">
            <a:spLocks noGrp="1"/>
          </p:cNvSpPr>
          <p:nvPr>
            <p:ph type="subTitle" idx="1"/>
          </p:nvPr>
        </p:nvSpPr>
        <p:spPr>
          <a:xfrm>
            <a:off x="719998" y="3779321"/>
            <a:ext cx="22116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WordCloud</a:t>
            </a:r>
            <a:endParaRPr dirty="0"/>
          </a:p>
        </p:txBody>
      </p:sp>
      <p:sp>
        <p:nvSpPr>
          <p:cNvPr id="303" name="Google Shape;303;p37"/>
          <p:cNvSpPr txBox="1">
            <a:spLocks noGrp="1"/>
          </p:cNvSpPr>
          <p:nvPr>
            <p:ph type="subTitle" idx="3"/>
          </p:nvPr>
        </p:nvSpPr>
        <p:spPr>
          <a:xfrm>
            <a:off x="3466198" y="3779321"/>
            <a:ext cx="22116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NLTK</a:t>
            </a:r>
            <a:endParaRPr dirty="0"/>
          </a:p>
        </p:txBody>
      </p:sp>
      <p:sp>
        <p:nvSpPr>
          <p:cNvPr id="305" name="Google Shape;305;p37"/>
          <p:cNvSpPr txBox="1">
            <a:spLocks noGrp="1"/>
          </p:cNvSpPr>
          <p:nvPr>
            <p:ph type="subTitle" idx="5"/>
          </p:nvPr>
        </p:nvSpPr>
        <p:spPr>
          <a:xfrm>
            <a:off x="6212398" y="3779321"/>
            <a:ext cx="22116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Pickle</a:t>
            </a:r>
            <a:endParaRPr dirty="0"/>
          </a:p>
        </p:txBody>
      </p:sp>
      <p:sp>
        <p:nvSpPr>
          <p:cNvPr id="307" name="Google Shape;307;p37"/>
          <p:cNvSpPr txBox="1">
            <a:spLocks noGrp="1"/>
          </p:cNvSpPr>
          <p:nvPr>
            <p:ph type="subTitle" idx="7"/>
          </p:nvPr>
        </p:nvSpPr>
        <p:spPr>
          <a:xfrm>
            <a:off x="719998" y="1888121"/>
            <a:ext cx="22116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Jupyter Notebook</a:t>
            </a:r>
            <a:endParaRPr dirty="0"/>
          </a:p>
        </p:txBody>
      </p:sp>
      <p:sp>
        <p:nvSpPr>
          <p:cNvPr id="309" name="Google Shape;309;p37"/>
          <p:cNvSpPr txBox="1">
            <a:spLocks noGrp="1"/>
          </p:cNvSpPr>
          <p:nvPr>
            <p:ph type="subTitle" idx="9"/>
          </p:nvPr>
        </p:nvSpPr>
        <p:spPr>
          <a:xfrm>
            <a:off x="3466198" y="1888121"/>
            <a:ext cx="22116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Pandas</a:t>
            </a:r>
            <a:endParaRPr dirty="0"/>
          </a:p>
        </p:txBody>
      </p:sp>
      <p:sp>
        <p:nvSpPr>
          <p:cNvPr id="311" name="Google Shape;311;p37"/>
          <p:cNvSpPr txBox="1">
            <a:spLocks noGrp="1"/>
          </p:cNvSpPr>
          <p:nvPr>
            <p:ph type="subTitle" idx="14"/>
          </p:nvPr>
        </p:nvSpPr>
        <p:spPr>
          <a:xfrm>
            <a:off x="6212398" y="1888121"/>
            <a:ext cx="22116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Sklearn</a:t>
            </a:r>
            <a:endParaRPr dirty="0"/>
          </a:p>
        </p:txBody>
      </p:sp>
      <p:sp>
        <p:nvSpPr>
          <p:cNvPr id="322" name="Google Shape;322;p37"/>
          <p:cNvSpPr/>
          <p:nvPr/>
        </p:nvSpPr>
        <p:spPr>
          <a:xfrm>
            <a:off x="7047131" y="3073694"/>
            <a:ext cx="542118" cy="496874"/>
          </a:xfrm>
          <a:custGeom>
            <a:avLst/>
            <a:gdLst/>
            <a:ahLst/>
            <a:cxnLst/>
            <a:rect l="l" t="t" r="r" b="b"/>
            <a:pathLst>
              <a:path w="9336" h="8478" extrusionOk="0">
                <a:moveTo>
                  <a:pt x="3953" y="548"/>
                </a:moveTo>
                <a:cubicBezTo>
                  <a:pt x="4096" y="548"/>
                  <a:pt x="4239" y="667"/>
                  <a:pt x="4239" y="810"/>
                </a:cubicBezTo>
                <a:lnTo>
                  <a:pt x="4239" y="1905"/>
                </a:lnTo>
                <a:lnTo>
                  <a:pt x="3668" y="1905"/>
                </a:lnTo>
                <a:lnTo>
                  <a:pt x="3668" y="810"/>
                </a:lnTo>
                <a:lnTo>
                  <a:pt x="3692" y="810"/>
                </a:lnTo>
                <a:cubicBezTo>
                  <a:pt x="3692" y="667"/>
                  <a:pt x="3811" y="548"/>
                  <a:pt x="3953" y="548"/>
                </a:cubicBezTo>
                <a:close/>
                <a:moveTo>
                  <a:pt x="6478" y="548"/>
                </a:moveTo>
                <a:cubicBezTo>
                  <a:pt x="6621" y="548"/>
                  <a:pt x="6740" y="667"/>
                  <a:pt x="6740" y="810"/>
                </a:cubicBezTo>
                <a:lnTo>
                  <a:pt x="6740" y="1905"/>
                </a:lnTo>
                <a:lnTo>
                  <a:pt x="6192" y="1905"/>
                </a:lnTo>
                <a:lnTo>
                  <a:pt x="6192" y="810"/>
                </a:lnTo>
                <a:cubicBezTo>
                  <a:pt x="6192" y="667"/>
                  <a:pt x="6311" y="548"/>
                  <a:pt x="6478" y="548"/>
                </a:cubicBezTo>
                <a:close/>
                <a:moveTo>
                  <a:pt x="5644" y="2453"/>
                </a:moveTo>
                <a:lnTo>
                  <a:pt x="5644" y="3001"/>
                </a:lnTo>
                <a:lnTo>
                  <a:pt x="3668" y="3001"/>
                </a:lnTo>
                <a:lnTo>
                  <a:pt x="3668" y="2453"/>
                </a:lnTo>
                <a:close/>
                <a:moveTo>
                  <a:pt x="5644" y="3548"/>
                </a:moveTo>
                <a:lnTo>
                  <a:pt x="5644" y="4096"/>
                </a:lnTo>
                <a:lnTo>
                  <a:pt x="3668" y="4096"/>
                </a:lnTo>
                <a:lnTo>
                  <a:pt x="3668" y="3548"/>
                </a:lnTo>
                <a:close/>
                <a:moveTo>
                  <a:pt x="3144" y="2453"/>
                </a:moveTo>
                <a:lnTo>
                  <a:pt x="3144" y="5215"/>
                </a:lnTo>
                <a:cubicBezTo>
                  <a:pt x="3025" y="5192"/>
                  <a:pt x="2906" y="5192"/>
                  <a:pt x="2787" y="5192"/>
                </a:cubicBezTo>
                <a:cubicBezTo>
                  <a:pt x="2382" y="5192"/>
                  <a:pt x="2167" y="5311"/>
                  <a:pt x="2001" y="5406"/>
                </a:cubicBezTo>
                <a:cubicBezTo>
                  <a:pt x="1858" y="5477"/>
                  <a:pt x="1763" y="5549"/>
                  <a:pt x="1524" y="5549"/>
                </a:cubicBezTo>
                <a:cubicBezTo>
                  <a:pt x="1286" y="5549"/>
                  <a:pt x="1167" y="5501"/>
                  <a:pt x="1024" y="5406"/>
                </a:cubicBezTo>
                <a:cubicBezTo>
                  <a:pt x="905" y="5334"/>
                  <a:pt x="762" y="5239"/>
                  <a:pt x="548" y="5215"/>
                </a:cubicBezTo>
                <a:lnTo>
                  <a:pt x="548" y="2453"/>
                </a:lnTo>
                <a:close/>
                <a:moveTo>
                  <a:pt x="5644" y="4644"/>
                </a:moveTo>
                <a:lnTo>
                  <a:pt x="5644" y="5239"/>
                </a:lnTo>
                <a:cubicBezTo>
                  <a:pt x="5549" y="5215"/>
                  <a:pt x="5430" y="5192"/>
                  <a:pt x="5287" y="5192"/>
                </a:cubicBezTo>
                <a:cubicBezTo>
                  <a:pt x="4906" y="5192"/>
                  <a:pt x="4692" y="5311"/>
                  <a:pt x="4525" y="5406"/>
                </a:cubicBezTo>
                <a:cubicBezTo>
                  <a:pt x="4382" y="5501"/>
                  <a:pt x="4263" y="5549"/>
                  <a:pt x="4025" y="5549"/>
                </a:cubicBezTo>
                <a:cubicBezTo>
                  <a:pt x="3882" y="5549"/>
                  <a:pt x="3763" y="5525"/>
                  <a:pt x="3668" y="5477"/>
                </a:cubicBezTo>
                <a:lnTo>
                  <a:pt x="3668" y="4644"/>
                </a:lnTo>
                <a:close/>
                <a:moveTo>
                  <a:pt x="8788" y="2453"/>
                </a:moveTo>
                <a:lnTo>
                  <a:pt x="8788" y="5525"/>
                </a:lnTo>
                <a:cubicBezTo>
                  <a:pt x="8716" y="5501"/>
                  <a:pt x="8645" y="5454"/>
                  <a:pt x="8574" y="5406"/>
                </a:cubicBezTo>
                <a:cubicBezTo>
                  <a:pt x="8407" y="5311"/>
                  <a:pt x="8192" y="5192"/>
                  <a:pt x="7811" y="5192"/>
                </a:cubicBezTo>
                <a:cubicBezTo>
                  <a:pt x="7430" y="5192"/>
                  <a:pt x="7216" y="5311"/>
                  <a:pt x="7049" y="5406"/>
                </a:cubicBezTo>
                <a:cubicBezTo>
                  <a:pt x="6883" y="5501"/>
                  <a:pt x="6787" y="5549"/>
                  <a:pt x="6549" y="5549"/>
                </a:cubicBezTo>
                <a:cubicBezTo>
                  <a:pt x="6383" y="5549"/>
                  <a:pt x="6287" y="5525"/>
                  <a:pt x="6192" y="5477"/>
                </a:cubicBezTo>
                <a:lnTo>
                  <a:pt x="6192" y="2453"/>
                </a:lnTo>
                <a:close/>
                <a:moveTo>
                  <a:pt x="7811" y="5739"/>
                </a:moveTo>
                <a:cubicBezTo>
                  <a:pt x="8050" y="5739"/>
                  <a:pt x="8145" y="5787"/>
                  <a:pt x="8288" y="5882"/>
                </a:cubicBezTo>
                <a:cubicBezTo>
                  <a:pt x="8431" y="5954"/>
                  <a:pt x="8574" y="6049"/>
                  <a:pt x="8788" y="6073"/>
                </a:cubicBezTo>
                <a:lnTo>
                  <a:pt x="8788" y="6787"/>
                </a:lnTo>
                <a:cubicBezTo>
                  <a:pt x="8716" y="6763"/>
                  <a:pt x="8645" y="6740"/>
                  <a:pt x="8574" y="6692"/>
                </a:cubicBezTo>
                <a:cubicBezTo>
                  <a:pt x="8407" y="6597"/>
                  <a:pt x="8192" y="6478"/>
                  <a:pt x="7811" y="6478"/>
                </a:cubicBezTo>
                <a:cubicBezTo>
                  <a:pt x="7430" y="6478"/>
                  <a:pt x="7216" y="6597"/>
                  <a:pt x="7049" y="6692"/>
                </a:cubicBezTo>
                <a:cubicBezTo>
                  <a:pt x="6883" y="6763"/>
                  <a:pt x="6787" y="6835"/>
                  <a:pt x="6549" y="6835"/>
                </a:cubicBezTo>
                <a:cubicBezTo>
                  <a:pt x="6311" y="6835"/>
                  <a:pt x="6192" y="6763"/>
                  <a:pt x="6049" y="6692"/>
                </a:cubicBezTo>
                <a:cubicBezTo>
                  <a:pt x="5882" y="6597"/>
                  <a:pt x="5668" y="6478"/>
                  <a:pt x="5287" y="6478"/>
                </a:cubicBezTo>
                <a:cubicBezTo>
                  <a:pt x="4906" y="6478"/>
                  <a:pt x="4692" y="6597"/>
                  <a:pt x="4525" y="6692"/>
                </a:cubicBezTo>
                <a:cubicBezTo>
                  <a:pt x="4382" y="6763"/>
                  <a:pt x="4287" y="6835"/>
                  <a:pt x="4025" y="6835"/>
                </a:cubicBezTo>
                <a:cubicBezTo>
                  <a:pt x="3787" y="6835"/>
                  <a:pt x="3692" y="6763"/>
                  <a:pt x="3549" y="6692"/>
                </a:cubicBezTo>
                <a:cubicBezTo>
                  <a:pt x="3382" y="6597"/>
                  <a:pt x="3168" y="6478"/>
                  <a:pt x="2787" y="6478"/>
                </a:cubicBezTo>
                <a:cubicBezTo>
                  <a:pt x="2382" y="6478"/>
                  <a:pt x="2191" y="6597"/>
                  <a:pt x="2025" y="6692"/>
                </a:cubicBezTo>
                <a:cubicBezTo>
                  <a:pt x="1858" y="6763"/>
                  <a:pt x="1763" y="6835"/>
                  <a:pt x="1524" y="6835"/>
                </a:cubicBezTo>
                <a:cubicBezTo>
                  <a:pt x="1286" y="6835"/>
                  <a:pt x="1167" y="6763"/>
                  <a:pt x="1024" y="6692"/>
                </a:cubicBezTo>
                <a:cubicBezTo>
                  <a:pt x="905" y="6620"/>
                  <a:pt x="762" y="6525"/>
                  <a:pt x="548" y="6478"/>
                </a:cubicBezTo>
                <a:lnTo>
                  <a:pt x="548" y="5787"/>
                </a:lnTo>
                <a:cubicBezTo>
                  <a:pt x="619" y="5811"/>
                  <a:pt x="691" y="5835"/>
                  <a:pt x="762" y="5882"/>
                </a:cubicBezTo>
                <a:cubicBezTo>
                  <a:pt x="929" y="5977"/>
                  <a:pt x="1143" y="6097"/>
                  <a:pt x="1524" y="6097"/>
                </a:cubicBezTo>
                <a:cubicBezTo>
                  <a:pt x="1905" y="6097"/>
                  <a:pt x="2120" y="5977"/>
                  <a:pt x="2286" y="5882"/>
                </a:cubicBezTo>
                <a:cubicBezTo>
                  <a:pt x="2429" y="5811"/>
                  <a:pt x="2548" y="5739"/>
                  <a:pt x="2787" y="5739"/>
                </a:cubicBezTo>
                <a:cubicBezTo>
                  <a:pt x="3025" y="5739"/>
                  <a:pt x="3120" y="5787"/>
                  <a:pt x="3263" y="5882"/>
                </a:cubicBezTo>
                <a:cubicBezTo>
                  <a:pt x="3430" y="5977"/>
                  <a:pt x="3644" y="6097"/>
                  <a:pt x="4025" y="6097"/>
                </a:cubicBezTo>
                <a:cubicBezTo>
                  <a:pt x="4430" y="6097"/>
                  <a:pt x="4644" y="5977"/>
                  <a:pt x="4811" y="5882"/>
                </a:cubicBezTo>
                <a:cubicBezTo>
                  <a:pt x="4954" y="5811"/>
                  <a:pt x="5049" y="5739"/>
                  <a:pt x="5287" y="5739"/>
                </a:cubicBezTo>
                <a:cubicBezTo>
                  <a:pt x="5525" y="5739"/>
                  <a:pt x="5644" y="5787"/>
                  <a:pt x="5787" y="5882"/>
                </a:cubicBezTo>
                <a:cubicBezTo>
                  <a:pt x="5954" y="5977"/>
                  <a:pt x="6168" y="6097"/>
                  <a:pt x="6549" y="6097"/>
                </a:cubicBezTo>
                <a:cubicBezTo>
                  <a:pt x="6930" y="6097"/>
                  <a:pt x="7145" y="5977"/>
                  <a:pt x="7311" y="5882"/>
                </a:cubicBezTo>
                <a:cubicBezTo>
                  <a:pt x="7454" y="5811"/>
                  <a:pt x="7573" y="5739"/>
                  <a:pt x="7811" y="5739"/>
                </a:cubicBezTo>
                <a:close/>
                <a:moveTo>
                  <a:pt x="7811" y="7025"/>
                </a:moveTo>
                <a:cubicBezTo>
                  <a:pt x="8050" y="7025"/>
                  <a:pt x="8145" y="7073"/>
                  <a:pt x="8288" y="7168"/>
                </a:cubicBezTo>
                <a:cubicBezTo>
                  <a:pt x="8407" y="7240"/>
                  <a:pt x="8574" y="7311"/>
                  <a:pt x="8788" y="7359"/>
                </a:cubicBezTo>
                <a:lnTo>
                  <a:pt x="8788" y="7930"/>
                </a:lnTo>
                <a:lnTo>
                  <a:pt x="548" y="7930"/>
                </a:lnTo>
                <a:lnTo>
                  <a:pt x="548" y="7049"/>
                </a:lnTo>
                <a:cubicBezTo>
                  <a:pt x="619" y="7073"/>
                  <a:pt x="691" y="7121"/>
                  <a:pt x="762" y="7168"/>
                </a:cubicBezTo>
                <a:cubicBezTo>
                  <a:pt x="929" y="7263"/>
                  <a:pt x="1143" y="7382"/>
                  <a:pt x="1524" y="7382"/>
                </a:cubicBezTo>
                <a:cubicBezTo>
                  <a:pt x="1905" y="7382"/>
                  <a:pt x="2120" y="7263"/>
                  <a:pt x="2286" y="7168"/>
                </a:cubicBezTo>
                <a:cubicBezTo>
                  <a:pt x="2429" y="7073"/>
                  <a:pt x="2525" y="7025"/>
                  <a:pt x="2787" y="7025"/>
                </a:cubicBezTo>
                <a:cubicBezTo>
                  <a:pt x="3025" y="7025"/>
                  <a:pt x="3120" y="7073"/>
                  <a:pt x="3263" y="7168"/>
                </a:cubicBezTo>
                <a:cubicBezTo>
                  <a:pt x="3430" y="7263"/>
                  <a:pt x="3644" y="7382"/>
                  <a:pt x="4025" y="7382"/>
                </a:cubicBezTo>
                <a:cubicBezTo>
                  <a:pt x="4430" y="7382"/>
                  <a:pt x="4620" y="7263"/>
                  <a:pt x="4787" y="7168"/>
                </a:cubicBezTo>
                <a:cubicBezTo>
                  <a:pt x="4954" y="7073"/>
                  <a:pt x="5049" y="7025"/>
                  <a:pt x="5287" y="7025"/>
                </a:cubicBezTo>
                <a:cubicBezTo>
                  <a:pt x="5525" y="7025"/>
                  <a:pt x="5644" y="7073"/>
                  <a:pt x="5787" y="7168"/>
                </a:cubicBezTo>
                <a:cubicBezTo>
                  <a:pt x="5954" y="7263"/>
                  <a:pt x="6168" y="7382"/>
                  <a:pt x="6549" y="7382"/>
                </a:cubicBezTo>
                <a:cubicBezTo>
                  <a:pt x="6930" y="7382"/>
                  <a:pt x="7145" y="7263"/>
                  <a:pt x="7311" y="7168"/>
                </a:cubicBezTo>
                <a:cubicBezTo>
                  <a:pt x="7454" y="7073"/>
                  <a:pt x="7549" y="7025"/>
                  <a:pt x="7811" y="7025"/>
                </a:cubicBezTo>
                <a:close/>
                <a:moveTo>
                  <a:pt x="3953" y="0"/>
                </a:moveTo>
                <a:cubicBezTo>
                  <a:pt x="3501" y="0"/>
                  <a:pt x="3144" y="357"/>
                  <a:pt x="3144" y="810"/>
                </a:cubicBezTo>
                <a:lnTo>
                  <a:pt x="3144" y="1905"/>
                </a:lnTo>
                <a:lnTo>
                  <a:pt x="0" y="1905"/>
                </a:lnTo>
                <a:lnTo>
                  <a:pt x="0" y="8478"/>
                </a:lnTo>
                <a:lnTo>
                  <a:pt x="9336" y="8478"/>
                </a:lnTo>
                <a:lnTo>
                  <a:pt x="9336" y="1905"/>
                </a:lnTo>
                <a:lnTo>
                  <a:pt x="7288" y="1905"/>
                </a:lnTo>
                <a:lnTo>
                  <a:pt x="7288" y="810"/>
                </a:lnTo>
                <a:cubicBezTo>
                  <a:pt x="7288" y="357"/>
                  <a:pt x="6930" y="0"/>
                  <a:pt x="6478" y="0"/>
                </a:cubicBezTo>
                <a:cubicBezTo>
                  <a:pt x="6025" y="0"/>
                  <a:pt x="5644" y="357"/>
                  <a:pt x="5644" y="810"/>
                </a:cubicBezTo>
                <a:lnTo>
                  <a:pt x="5644" y="1905"/>
                </a:lnTo>
                <a:lnTo>
                  <a:pt x="4787" y="1905"/>
                </a:lnTo>
                <a:lnTo>
                  <a:pt x="4787" y="810"/>
                </a:lnTo>
                <a:cubicBezTo>
                  <a:pt x="4787" y="357"/>
                  <a:pt x="4406" y="0"/>
                  <a:pt x="395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3" name="Google Shape;323;p37"/>
          <p:cNvGrpSpPr/>
          <p:nvPr/>
        </p:nvGrpSpPr>
        <p:grpSpPr>
          <a:xfrm>
            <a:off x="7047141" y="1182517"/>
            <a:ext cx="542084" cy="496828"/>
            <a:chOff x="4087107" y="2101563"/>
            <a:chExt cx="316047" cy="287001"/>
          </a:xfrm>
        </p:grpSpPr>
        <p:sp>
          <p:nvSpPr>
            <p:cNvPr id="324" name="Google Shape;324;p37"/>
            <p:cNvSpPr/>
            <p:nvPr/>
          </p:nvSpPr>
          <p:spPr>
            <a:xfrm>
              <a:off x="4141102" y="2261990"/>
              <a:ext cx="58903" cy="88694"/>
            </a:xfrm>
            <a:custGeom>
              <a:avLst/>
              <a:gdLst/>
              <a:ahLst/>
              <a:cxnLst/>
              <a:rect l="l" t="t" r="r" b="b"/>
              <a:pathLst>
                <a:path w="1740" h="2620" extrusionOk="0">
                  <a:moveTo>
                    <a:pt x="858" y="548"/>
                  </a:moveTo>
                  <a:cubicBezTo>
                    <a:pt x="1048" y="548"/>
                    <a:pt x="1191" y="691"/>
                    <a:pt x="1191" y="857"/>
                  </a:cubicBezTo>
                  <a:cubicBezTo>
                    <a:pt x="1191" y="1024"/>
                    <a:pt x="1048" y="1167"/>
                    <a:pt x="858" y="1167"/>
                  </a:cubicBezTo>
                  <a:lnTo>
                    <a:pt x="572" y="1167"/>
                  </a:lnTo>
                  <a:lnTo>
                    <a:pt x="572" y="548"/>
                  </a:lnTo>
                  <a:close/>
                  <a:moveTo>
                    <a:pt x="1" y="0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1715"/>
                  </a:lnTo>
                  <a:lnTo>
                    <a:pt x="858" y="1715"/>
                  </a:lnTo>
                  <a:cubicBezTo>
                    <a:pt x="1334" y="1715"/>
                    <a:pt x="1739" y="1334"/>
                    <a:pt x="1739" y="857"/>
                  </a:cubicBezTo>
                  <a:cubicBezTo>
                    <a:pt x="1739" y="381"/>
                    <a:pt x="1334" y="0"/>
                    <a:pt x="8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7"/>
            <p:cNvSpPr/>
            <p:nvPr/>
          </p:nvSpPr>
          <p:spPr>
            <a:xfrm>
              <a:off x="4273330" y="2274076"/>
              <a:ext cx="93534" cy="65335"/>
            </a:xfrm>
            <a:custGeom>
              <a:avLst/>
              <a:gdLst/>
              <a:ahLst/>
              <a:cxnLst/>
              <a:rect l="l" t="t" r="r" b="b"/>
              <a:pathLst>
                <a:path w="2763" h="1930" extrusionOk="0">
                  <a:moveTo>
                    <a:pt x="1786" y="0"/>
                  </a:moveTo>
                  <a:lnTo>
                    <a:pt x="1405" y="381"/>
                  </a:lnTo>
                  <a:lnTo>
                    <a:pt x="1715" y="691"/>
                  </a:lnTo>
                  <a:lnTo>
                    <a:pt x="0" y="691"/>
                  </a:lnTo>
                  <a:lnTo>
                    <a:pt x="0" y="1239"/>
                  </a:lnTo>
                  <a:lnTo>
                    <a:pt x="1715" y="1239"/>
                  </a:lnTo>
                  <a:lnTo>
                    <a:pt x="1405" y="1548"/>
                  </a:lnTo>
                  <a:lnTo>
                    <a:pt x="1786" y="1929"/>
                  </a:lnTo>
                  <a:lnTo>
                    <a:pt x="2763" y="953"/>
                  </a:lnTo>
                  <a:lnTo>
                    <a:pt x="17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7"/>
            <p:cNvSpPr/>
            <p:nvPr/>
          </p:nvSpPr>
          <p:spPr>
            <a:xfrm>
              <a:off x="4087107" y="2101563"/>
              <a:ext cx="316047" cy="287001"/>
            </a:xfrm>
            <a:custGeom>
              <a:avLst/>
              <a:gdLst/>
              <a:ahLst/>
              <a:cxnLst/>
              <a:rect l="l" t="t" r="r" b="b"/>
              <a:pathLst>
                <a:path w="9336" h="8478" extrusionOk="0">
                  <a:moveTo>
                    <a:pt x="8788" y="548"/>
                  </a:moveTo>
                  <a:lnTo>
                    <a:pt x="8788" y="1643"/>
                  </a:lnTo>
                  <a:lnTo>
                    <a:pt x="548" y="1643"/>
                  </a:lnTo>
                  <a:lnTo>
                    <a:pt x="548" y="548"/>
                  </a:lnTo>
                  <a:close/>
                  <a:moveTo>
                    <a:pt x="2739" y="2191"/>
                  </a:moveTo>
                  <a:lnTo>
                    <a:pt x="2739" y="3644"/>
                  </a:lnTo>
                  <a:lnTo>
                    <a:pt x="2191" y="3644"/>
                  </a:lnTo>
                  <a:lnTo>
                    <a:pt x="2191" y="2191"/>
                  </a:lnTo>
                  <a:close/>
                  <a:moveTo>
                    <a:pt x="6049" y="2191"/>
                  </a:moveTo>
                  <a:lnTo>
                    <a:pt x="6049" y="3644"/>
                  </a:lnTo>
                  <a:lnTo>
                    <a:pt x="3286" y="3644"/>
                  </a:lnTo>
                  <a:lnTo>
                    <a:pt x="3286" y="2191"/>
                  </a:lnTo>
                  <a:close/>
                  <a:moveTo>
                    <a:pt x="7144" y="2191"/>
                  </a:moveTo>
                  <a:lnTo>
                    <a:pt x="7144" y="3644"/>
                  </a:lnTo>
                  <a:lnTo>
                    <a:pt x="6597" y="3644"/>
                  </a:lnTo>
                  <a:lnTo>
                    <a:pt x="6597" y="2191"/>
                  </a:lnTo>
                  <a:close/>
                  <a:moveTo>
                    <a:pt x="4406" y="4191"/>
                  </a:moveTo>
                  <a:lnTo>
                    <a:pt x="4406" y="7930"/>
                  </a:lnTo>
                  <a:lnTo>
                    <a:pt x="548" y="7930"/>
                  </a:lnTo>
                  <a:lnTo>
                    <a:pt x="548" y="4191"/>
                  </a:lnTo>
                  <a:close/>
                  <a:moveTo>
                    <a:pt x="8788" y="4191"/>
                  </a:moveTo>
                  <a:lnTo>
                    <a:pt x="8788" y="7930"/>
                  </a:lnTo>
                  <a:lnTo>
                    <a:pt x="4954" y="7930"/>
                  </a:lnTo>
                  <a:lnTo>
                    <a:pt x="4954" y="4191"/>
                  </a:lnTo>
                  <a:close/>
                  <a:moveTo>
                    <a:pt x="0" y="0"/>
                  </a:moveTo>
                  <a:lnTo>
                    <a:pt x="0" y="2191"/>
                  </a:lnTo>
                  <a:lnTo>
                    <a:pt x="1643" y="2191"/>
                  </a:lnTo>
                  <a:lnTo>
                    <a:pt x="1643" y="3644"/>
                  </a:lnTo>
                  <a:lnTo>
                    <a:pt x="0" y="3644"/>
                  </a:lnTo>
                  <a:lnTo>
                    <a:pt x="0" y="8478"/>
                  </a:lnTo>
                  <a:lnTo>
                    <a:pt x="9335" y="8478"/>
                  </a:lnTo>
                  <a:lnTo>
                    <a:pt x="9335" y="3644"/>
                  </a:lnTo>
                  <a:lnTo>
                    <a:pt x="7692" y="3644"/>
                  </a:lnTo>
                  <a:lnTo>
                    <a:pt x="7692" y="2191"/>
                  </a:lnTo>
                  <a:lnTo>
                    <a:pt x="9335" y="2191"/>
                  </a:lnTo>
                  <a:lnTo>
                    <a:pt x="93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41" name="Google Shape;341;p37"/>
          <p:cNvCxnSpPr>
            <a:cxnSpLocks/>
          </p:cNvCxnSpPr>
          <p:nvPr/>
        </p:nvCxnSpPr>
        <p:spPr>
          <a:xfrm rot="10800000">
            <a:off x="713275" y="269100"/>
            <a:ext cx="698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3" name="Google Shape;343;p37"/>
          <p:cNvCxnSpPr>
            <a:cxnSpLocks/>
          </p:cNvCxnSpPr>
          <p:nvPr/>
        </p:nvCxnSpPr>
        <p:spPr>
          <a:xfrm>
            <a:off x="769133" y="4581357"/>
            <a:ext cx="7192207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B82D6180-2C96-45DB-913B-4F047C8BE5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9085" y="1073025"/>
            <a:ext cx="733425" cy="849579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3D2B96D9-9567-471D-A133-A3D22CC879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3405" y="1056365"/>
            <a:ext cx="637185" cy="84958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FB69567-5DE8-41D6-85AE-9FD30F50DA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3777" y="893119"/>
            <a:ext cx="1088811" cy="102948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06DDA87-526E-4010-9302-C917D58DE4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5383" y="2743118"/>
            <a:ext cx="925598" cy="1011409"/>
          </a:xfrm>
          <a:prstGeom prst="rect">
            <a:avLst/>
          </a:prstGeom>
        </p:spPr>
      </p:pic>
      <p:pic>
        <p:nvPicPr>
          <p:cNvPr id="1026" name="Picture 2" descr="Introduction to NLTK library in Python | by Uzair Adamjee | Python in Plain  English">
            <a:extLst>
              <a:ext uri="{FF2B5EF4-FFF2-40B4-BE49-F238E27FC236}">
                <a16:creationId xmlns:a16="http://schemas.microsoft.com/office/drawing/2014/main" id="{F93C87C5-8FA0-4EAF-B23A-E40C22607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3004" y="2716313"/>
            <a:ext cx="1257985" cy="1145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ree online word cloud generator and tag cloud creator - WordClouds.com">
            <a:extLst>
              <a:ext uri="{FF2B5EF4-FFF2-40B4-BE49-F238E27FC236}">
                <a16:creationId xmlns:a16="http://schemas.microsoft.com/office/drawing/2014/main" id="{C234FCCC-76F3-4A43-998B-568A5CFE34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7430" y="2716313"/>
            <a:ext cx="1108710" cy="1182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 txBox="1">
            <a:spLocks noGrp="1"/>
          </p:cNvSpPr>
          <p:nvPr>
            <p:ph type="title"/>
          </p:nvPr>
        </p:nvSpPr>
        <p:spPr>
          <a:xfrm>
            <a:off x="720000" y="395625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Preprocessing</a:t>
            </a:r>
            <a:endParaRPr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2" name="Google Shape;202;p32"/>
          <p:cNvSpPr/>
          <p:nvPr/>
        </p:nvSpPr>
        <p:spPr>
          <a:xfrm>
            <a:off x="1419325" y="1235924"/>
            <a:ext cx="705000" cy="705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32"/>
          <p:cNvSpPr txBox="1"/>
          <p:nvPr/>
        </p:nvSpPr>
        <p:spPr>
          <a:xfrm>
            <a:off x="1450975" y="1392549"/>
            <a:ext cx="6417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2000" b="1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Abhaya Libre"/>
              </a:rPr>
              <a:t>·1·</a:t>
            </a:r>
            <a:endParaRPr sz="2000" b="1" dirty="0">
              <a:solidFill>
                <a:schemeClr val="accent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sym typeface="Abhaya Libre"/>
            </a:endParaRPr>
          </a:p>
        </p:txBody>
      </p:sp>
      <p:sp>
        <p:nvSpPr>
          <p:cNvPr id="206" name="Google Shape;206;p32"/>
          <p:cNvSpPr/>
          <p:nvPr/>
        </p:nvSpPr>
        <p:spPr>
          <a:xfrm>
            <a:off x="4219513" y="1235924"/>
            <a:ext cx="705000" cy="705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32"/>
          <p:cNvSpPr txBox="1"/>
          <p:nvPr/>
        </p:nvSpPr>
        <p:spPr>
          <a:xfrm>
            <a:off x="4251163" y="1392549"/>
            <a:ext cx="6417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>
              <a:buFont typeface="Arial"/>
              <a:buNone/>
            </a:pPr>
            <a:r>
              <a:rPr lang="en" sz="2000" b="1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Abhaya Libre"/>
              </a:rPr>
              <a:t>·2·</a:t>
            </a:r>
            <a:endParaRPr sz="2000" b="1" dirty="0">
              <a:solidFill>
                <a:schemeClr val="accent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sym typeface="Abhaya Libre"/>
            </a:endParaRPr>
          </a:p>
        </p:txBody>
      </p:sp>
      <p:sp>
        <p:nvSpPr>
          <p:cNvPr id="210" name="Google Shape;210;p32"/>
          <p:cNvSpPr/>
          <p:nvPr/>
        </p:nvSpPr>
        <p:spPr>
          <a:xfrm>
            <a:off x="7019688" y="1235924"/>
            <a:ext cx="705000" cy="705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2"/>
          <p:cNvSpPr txBox="1"/>
          <p:nvPr/>
        </p:nvSpPr>
        <p:spPr>
          <a:xfrm>
            <a:off x="7051325" y="1417597"/>
            <a:ext cx="6417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2000" b="1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Abhaya Libre"/>
              </a:rPr>
              <a:t>·3·</a:t>
            </a:r>
            <a:endParaRPr sz="2000" b="1" dirty="0">
              <a:solidFill>
                <a:schemeClr val="accent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sym typeface="Abhaya Libre"/>
            </a:endParaRPr>
          </a:p>
        </p:txBody>
      </p:sp>
      <p:cxnSp>
        <p:nvCxnSpPr>
          <p:cNvPr id="214" name="Google Shape;214;p32"/>
          <p:cNvCxnSpPr>
            <a:endCxn id="206" idx="2"/>
          </p:cNvCxnSpPr>
          <p:nvPr/>
        </p:nvCxnSpPr>
        <p:spPr>
          <a:xfrm>
            <a:off x="2124313" y="1588424"/>
            <a:ext cx="2095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5" name="Google Shape;215;p32"/>
          <p:cNvCxnSpPr>
            <a:stCxn id="206" idx="6"/>
            <a:endCxn id="210" idx="2"/>
          </p:cNvCxnSpPr>
          <p:nvPr/>
        </p:nvCxnSpPr>
        <p:spPr>
          <a:xfrm>
            <a:off x="4924513" y="1588424"/>
            <a:ext cx="2095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8" name="Google Shape;218;p32"/>
          <p:cNvCxnSpPr>
            <a:cxnSpLocks/>
          </p:cNvCxnSpPr>
          <p:nvPr/>
        </p:nvCxnSpPr>
        <p:spPr>
          <a:xfrm rot="10800000">
            <a:off x="713275" y="269100"/>
            <a:ext cx="698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0" name="Google Shape;220;p32"/>
          <p:cNvCxnSpPr>
            <a:cxnSpLocks/>
          </p:cNvCxnSpPr>
          <p:nvPr/>
        </p:nvCxnSpPr>
        <p:spPr>
          <a:xfrm>
            <a:off x="1444625" y="4874250"/>
            <a:ext cx="6984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272;p36">
            <a:extLst>
              <a:ext uri="{FF2B5EF4-FFF2-40B4-BE49-F238E27FC236}">
                <a16:creationId xmlns:a16="http://schemas.microsoft.com/office/drawing/2014/main" id="{320232D6-86E0-4185-8256-DF0358F0A468}"/>
              </a:ext>
            </a:extLst>
          </p:cNvPr>
          <p:cNvSpPr txBox="1">
            <a:spLocks/>
          </p:cNvSpPr>
          <p:nvPr/>
        </p:nvSpPr>
        <p:spPr>
          <a:xfrm>
            <a:off x="691661" y="2097549"/>
            <a:ext cx="2112109" cy="663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pPr marL="0" indent="0"/>
            <a:r>
              <a:rPr lang="en-US" sz="1600" b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EDA</a:t>
            </a:r>
          </a:p>
        </p:txBody>
      </p:sp>
      <p:sp>
        <p:nvSpPr>
          <p:cNvPr id="23" name="Google Shape;272;p36">
            <a:extLst>
              <a:ext uri="{FF2B5EF4-FFF2-40B4-BE49-F238E27FC236}">
                <a16:creationId xmlns:a16="http://schemas.microsoft.com/office/drawing/2014/main" id="{E38EB4BF-1F8D-4C0E-930B-BAB233D67BAF}"/>
              </a:ext>
            </a:extLst>
          </p:cNvPr>
          <p:cNvSpPr txBox="1">
            <a:spLocks/>
          </p:cNvSpPr>
          <p:nvPr/>
        </p:nvSpPr>
        <p:spPr>
          <a:xfrm>
            <a:off x="3515945" y="2091486"/>
            <a:ext cx="2112109" cy="663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pPr marL="0" indent="0"/>
            <a:r>
              <a:rPr lang="en-US" sz="1600" b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Feature Engineering</a:t>
            </a:r>
          </a:p>
        </p:txBody>
      </p:sp>
      <p:sp>
        <p:nvSpPr>
          <p:cNvPr id="24" name="Google Shape;272;p36">
            <a:extLst>
              <a:ext uri="{FF2B5EF4-FFF2-40B4-BE49-F238E27FC236}">
                <a16:creationId xmlns:a16="http://schemas.microsoft.com/office/drawing/2014/main" id="{C7E7B007-AC8D-4656-995E-98FF7DAE5DAF}"/>
              </a:ext>
            </a:extLst>
          </p:cNvPr>
          <p:cNvSpPr txBox="1">
            <a:spLocks/>
          </p:cNvSpPr>
          <p:nvPr/>
        </p:nvSpPr>
        <p:spPr>
          <a:xfrm>
            <a:off x="6340230" y="2303494"/>
            <a:ext cx="2112109" cy="663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pPr marL="0" indent="0"/>
            <a:r>
              <a:rPr lang="en-US" sz="1600" b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Tokenization</a:t>
            </a:r>
          </a:p>
          <a:p>
            <a:pPr marL="0" indent="0"/>
            <a:endParaRPr lang="en-US" sz="1600" b="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cs typeface="Arial"/>
            </a:endParaRPr>
          </a:p>
          <a:p>
            <a:pPr marL="0" indent="0"/>
            <a:r>
              <a:rPr lang="en-US" sz="1600" b="0" dirty="0">
                <a:solidFill>
                  <a:srgbClr val="000000"/>
                </a:solidFill>
                <a:latin typeface="Arial"/>
                <a:cs typeface="Arial"/>
              </a:rPr>
              <a:t>NLTK (Whitespace)</a:t>
            </a:r>
          </a:p>
        </p:txBody>
      </p:sp>
      <p:sp>
        <p:nvSpPr>
          <p:cNvPr id="25" name="Google Shape;202;p32">
            <a:extLst>
              <a:ext uri="{FF2B5EF4-FFF2-40B4-BE49-F238E27FC236}">
                <a16:creationId xmlns:a16="http://schemas.microsoft.com/office/drawing/2014/main" id="{FA82C336-8D53-42FD-921E-61EB37B13E69}"/>
              </a:ext>
            </a:extLst>
          </p:cNvPr>
          <p:cNvSpPr/>
          <p:nvPr/>
        </p:nvSpPr>
        <p:spPr>
          <a:xfrm>
            <a:off x="4188072" y="3039403"/>
            <a:ext cx="705000" cy="705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03;p32">
            <a:extLst>
              <a:ext uri="{FF2B5EF4-FFF2-40B4-BE49-F238E27FC236}">
                <a16:creationId xmlns:a16="http://schemas.microsoft.com/office/drawing/2014/main" id="{5182D42A-2464-48D0-AB5E-8F2F587FF3E4}"/>
              </a:ext>
            </a:extLst>
          </p:cNvPr>
          <p:cNvSpPr txBox="1"/>
          <p:nvPr/>
        </p:nvSpPr>
        <p:spPr>
          <a:xfrm>
            <a:off x="4219513" y="3212513"/>
            <a:ext cx="6417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Abhaya Libre"/>
              </a:rPr>
              <a:t>·4·</a:t>
            </a:r>
            <a:endParaRPr sz="2000" b="1" dirty="0">
              <a:solidFill>
                <a:schemeClr val="accent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sym typeface="Abhaya Libre"/>
            </a:endParaRPr>
          </a:p>
        </p:txBody>
      </p:sp>
      <p:sp>
        <p:nvSpPr>
          <p:cNvPr id="34" name="Google Shape;272;p36">
            <a:extLst>
              <a:ext uri="{FF2B5EF4-FFF2-40B4-BE49-F238E27FC236}">
                <a16:creationId xmlns:a16="http://schemas.microsoft.com/office/drawing/2014/main" id="{9B9E0605-7E2F-4AA2-9727-943D99377C51}"/>
              </a:ext>
            </a:extLst>
          </p:cNvPr>
          <p:cNvSpPr txBox="1">
            <a:spLocks/>
          </p:cNvSpPr>
          <p:nvPr/>
        </p:nvSpPr>
        <p:spPr>
          <a:xfrm>
            <a:off x="3484308" y="3851297"/>
            <a:ext cx="2112109" cy="663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 ExtraBold"/>
              <a:buNone/>
              <a:defRPr sz="20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pPr marL="0" indent="0"/>
            <a:r>
              <a:rPr lang="en-US" sz="1600" b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Lemmatization</a:t>
            </a:r>
          </a:p>
          <a:p>
            <a:pPr marL="0" indent="0"/>
            <a:endParaRPr lang="en-US" sz="1600" b="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cs typeface="Arial"/>
            </a:endParaRPr>
          </a:p>
          <a:p>
            <a:pPr marL="0" indent="0"/>
            <a:r>
              <a:rPr lang="en-US" sz="1600" b="0" dirty="0">
                <a:solidFill>
                  <a:srgbClr val="000000"/>
                </a:solidFill>
                <a:latin typeface="Arial"/>
                <a:cs typeface="Arial"/>
              </a:rPr>
              <a:t>NLTK (WordNet)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6"/>
          <p:cNvSpPr txBox="1">
            <a:spLocks noGrp="1"/>
          </p:cNvSpPr>
          <p:nvPr>
            <p:ph type="title"/>
          </p:nvPr>
        </p:nvSpPr>
        <p:spPr>
          <a:xfrm>
            <a:off x="720000" y="395625"/>
            <a:ext cx="1999332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Nanum Gothic"/>
              </a:rPr>
              <a:t>DATASET</a:t>
            </a:r>
            <a:endParaRPr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sym typeface="Nanum Gothic"/>
            </a:endParaRPr>
          </a:p>
        </p:txBody>
      </p:sp>
      <p:sp>
        <p:nvSpPr>
          <p:cNvPr id="272" name="Google Shape;272;p36"/>
          <p:cNvSpPr txBox="1">
            <a:spLocks noGrp="1"/>
          </p:cNvSpPr>
          <p:nvPr>
            <p:ph type="subTitle" idx="1"/>
          </p:nvPr>
        </p:nvSpPr>
        <p:spPr>
          <a:xfrm>
            <a:off x="713275" y="1437741"/>
            <a:ext cx="3849001" cy="91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lvl="0" indent="-285750" algn="l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  <a:sym typeface="Arial"/>
              </a:rPr>
              <a:t>Scraped data from Booking.com</a:t>
            </a:r>
          </a:p>
          <a:p>
            <a:pPr marL="285750" lvl="0" indent="-285750" algn="l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  <a:sym typeface="Arial"/>
              </a:rPr>
              <a:t>More than 500k hotel reviews</a:t>
            </a:r>
          </a:p>
          <a:p>
            <a:pPr marL="285750" lvl="0" indent="-285750" algn="l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  <a:sym typeface="Arial"/>
              </a:rPr>
              <a:t>50000 Sample using pickle</a:t>
            </a:r>
          </a:p>
          <a:p>
            <a:pPr marL="285750" lvl="0" indent="-285750" algn="l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1600" b="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cs typeface="Arial"/>
              <a:sym typeface="Arial"/>
            </a:endParaRPr>
          </a:p>
        </p:txBody>
      </p:sp>
      <p:cxnSp>
        <p:nvCxnSpPr>
          <p:cNvPr id="279" name="Google Shape;279;p36"/>
          <p:cNvCxnSpPr>
            <a:cxnSpLocks/>
          </p:cNvCxnSpPr>
          <p:nvPr/>
        </p:nvCxnSpPr>
        <p:spPr>
          <a:xfrm rot="10800000">
            <a:off x="713275" y="269100"/>
            <a:ext cx="698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1" name="Google Shape;281;p36"/>
          <p:cNvCxnSpPr>
            <a:cxnSpLocks/>
          </p:cNvCxnSpPr>
          <p:nvPr/>
        </p:nvCxnSpPr>
        <p:spPr>
          <a:xfrm>
            <a:off x="1367505" y="5023106"/>
            <a:ext cx="6984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6"/>
          <p:cNvSpPr txBox="1">
            <a:spLocks noGrp="1"/>
          </p:cNvSpPr>
          <p:nvPr>
            <p:ph type="title"/>
          </p:nvPr>
        </p:nvSpPr>
        <p:spPr>
          <a:xfrm>
            <a:off x="720000" y="395625"/>
            <a:ext cx="2669376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b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Nanum Gothic"/>
              </a:rPr>
              <a:t>WordCloud</a:t>
            </a:r>
            <a:endParaRPr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sym typeface="Nanum Gothic"/>
            </a:endParaRPr>
          </a:p>
        </p:txBody>
      </p:sp>
      <p:cxnSp>
        <p:nvCxnSpPr>
          <p:cNvPr id="279" name="Google Shape;279;p36"/>
          <p:cNvCxnSpPr>
            <a:cxnSpLocks/>
          </p:cNvCxnSpPr>
          <p:nvPr/>
        </p:nvCxnSpPr>
        <p:spPr>
          <a:xfrm rot="10800000">
            <a:off x="713275" y="269100"/>
            <a:ext cx="698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1" name="Google Shape;281;p36"/>
          <p:cNvCxnSpPr>
            <a:cxnSpLocks/>
          </p:cNvCxnSpPr>
          <p:nvPr/>
        </p:nvCxnSpPr>
        <p:spPr>
          <a:xfrm>
            <a:off x="1367505" y="5023106"/>
            <a:ext cx="6984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91CB8336-5D48-4C1B-9632-BF9CA54BE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57" y="1499629"/>
            <a:ext cx="3959354" cy="34582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479DD5-3ABF-4636-BC4D-F2F5767905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9655" y="1499628"/>
            <a:ext cx="4041648" cy="34582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CF66912-F4FE-43A3-9C25-72046985ED71}"/>
              </a:ext>
            </a:extLst>
          </p:cNvPr>
          <p:cNvSpPr txBox="1"/>
          <p:nvPr/>
        </p:nvSpPr>
        <p:spPr>
          <a:xfrm>
            <a:off x="894556" y="988339"/>
            <a:ext cx="29017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Positive Reviews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8E4D06-5E3F-41B3-BE2C-2F8A50B965AD}"/>
              </a:ext>
            </a:extLst>
          </p:cNvPr>
          <p:cNvSpPr txBox="1"/>
          <p:nvPr/>
        </p:nvSpPr>
        <p:spPr>
          <a:xfrm>
            <a:off x="5455264" y="976408"/>
            <a:ext cx="315228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+mn-lt"/>
              </a:rPr>
              <a:t>Negative Reviews</a:t>
            </a:r>
          </a:p>
        </p:txBody>
      </p:sp>
    </p:spTree>
    <p:extLst>
      <p:ext uri="{BB962C8B-B14F-4D97-AF65-F5344CB8AC3E}">
        <p14:creationId xmlns:p14="http://schemas.microsoft.com/office/powerpoint/2010/main" val="1692986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44"/>
          <p:cNvSpPr txBox="1">
            <a:spLocks noGrp="1"/>
          </p:cNvSpPr>
          <p:nvPr>
            <p:ph type="title"/>
          </p:nvPr>
        </p:nvSpPr>
        <p:spPr>
          <a:xfrm>
            <a:off x="71266" y="1568304"/>
            <a:ext cx="2115894" cy="109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j-cs"/>
              </a:rPr>
              <a:t>Topic 1</a:t>
            </a:r>
            <a:endParaRPr sz="3200"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j-cs"/>
            </a:endParaRPr>
          </a:p>
        </p:txBody>
      </p:sp>
      <p:sp>
        <p:nvSpPr>
          <p:cNvPr id="543" name="Google Shape;543;p44"/>
          <p:cNvSpPr txBox="1">
            <a:spLocks noGrp="1"/>
          </p:cNvSpPr>
          <p:nvPr>
            <p:ph type="title" idx="9"/>
          </p:nvPr>
        </p:nvSpPr>
        <p:spPr>
          <a:xfrm>
            <a:off x="720000" y="395625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US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Topic modeling </a:t>
            </a:r>
            <a:endParaRPr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44" name="Google Shape;544;p44"/>
          <p:cNvSpPr txBox="1">
            <a:spLocks noGrp="1"/>
          </p:cNvSpPr>
          <p:nvPr>
            <p:ph type="subTitle" idx="6"/>
          </p:nvPr>
        </p:nvSpPr>
        <p:spPr>
          <a:xfrm>
            <a:off x="135210" y="2571750"/>
            <a:ext cx="2115894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>
              <a:buSzPts val="3000"/>
            </a:pPr>
            <a:r>
              <a:rPr lang="en-US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j-cs"/>
              </a:rPr>
              <a:t>Staff</a:t>
            </a:r>
            <a:endParaRPr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j-cs"/>
            </a:endParaRPr>
          </a:p>
        </p:txBody>
      </p:sp>
      <p:sp>
        <p:nvSpPr>
          <p:cNvPr id="545" name="Google Shape;545;p44"/>
          <p:cNvSpPr txBox="1">
            <a:spLocks noGrp="1"/>
          </p:cNvSpPr>
          <p:nvPr>
            <p:ph type="subTitle" idx="7"/>
          </p:nvPr>
        </p:nvSpPr>
        <p:spPr>
          <a:xfrm>
            <a:off x="2337513" y="2571750"/>
            <a:ext cx="2115894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>
              <a:buSzPts val="3000"/>
            </a:pPr>
            <a:r>
              <a:rPr lang="en-US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j-cs"/>
              </a:rPr>
              <a:t>Room</a:t>
            </a:r>
            <a:endParaRPr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j-cs"/>
            </a:endParaRPr>
          </a:p>
        </p:txBody>
      </p:sp>
      <p:sp>
        <p:nvSpPr>
          <p:cNvPr id="546" name="Google Shape;546;p44"/>
          <p:cNvSpPr txBox="1">
            <a:spLocks noGrp="1"/>
          </p:cNvSpPr>
          <p:nvPr>
            <p:ph type="subTitle" idx="8"/>
          </p:nvPr>
        </p:nvSpPr>
        <p:spPr>
          <a:xfrm>
            <a:off x="4752853" y="2593160"/>
            <a:ext cx="2115894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>
              <a:buSzPts val="3000"/>
            </a:pPr>
            <a:r>
              <a:rPr lang="en-US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j-cs"/>
              </a:rPr>
              <a:t>Location</a:t>
            </a:r>
            <a:endParaRPr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j-cs"/>
            </a:endParaRPr>
          </a:p>
        </p:txBody>
      </p:sp>
      <p:cxnSp>
        <p:nvCxnSpPr>
          <p:cNvPr id="548" name="Google Shape;548;p44"/>
          <p:cNvCxnSpPr>
            <a:cxnSpLocks/>
          </p:cNvCxnSpPr>
          <p:nvPr/>
        </p:nvCxnSpPr>
        <p:spPr>
          <a:xfrm rot="10800000">
            <a:off x="713275" y="269100"/>
            <a:ext cx="698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0" name="Google Shape;550;p44"/>
          <p:cNvCxnSpPr>
            <a:cxnSpLocks/>
          </p:cNvCxnSpPr>
          <p:nvPr/>
        </p:nvCxnSpPr>
        <p:spPr>
          <a:xfrm>
            <a:off x="1444625" y="4874250"/>
            <a:ext cx="6984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1" name="Google Shape;551;p44"/>
          <p:cNvCxnSpPr/>
          <p:nvPr/>
        </p:nvCxnSpPr>
        <p:spPr>
          <a:xfrm>
            <a:off x="2328512" y="1475689"/>
            <a:ext cx="0" cy="274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44"/>
          <p:cNvCxnSpPr/>
          <p:nvPr/>
        </p:nvCxnSpPr>
        <p:spPr>
          <a:xfrm>
            <a:off x="4594759" y="1485254"/>
            <a:ext cx="0" cy="274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537;p44">
            <a:extLst>
              <a:ext uri="{FF2B5EF4-FFF2-40B4-BE49-F238E27FC236}">
                <a16:creationId xmlns:a16="http://schemas.microsoft.com/office/drawing/2014/main" id="{D48B9214-AC6D-4C9F-A2FA-A3F9837725A5}"/>
              </a:ext>
            </a:extLst>
          </p:cNvPr>
          <p:cNvSpPr txBox="1">
            <a:spLocks/>
          </p:cNvSpPr>
          <p:nvPr/>
        </p:nvSpPr>
        <p:spPr>
          <a:xfrm>
            <a:off x="2399819" y="1600725"/>
            <a:ext cx="2115894" cy="10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75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r>
              <a:rPr lang="en-US" sz="32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j-cs"/>
              </a:rPr>
              <a:t>Topic 2</a:t>
            </a:r>
          </a:p>
        </p:txBody>
      </p:sp>
      <p:sp>
        <p:nvSpPr>
          <p:cNvPr id="23" name="Google Shape;537;p44">
            <a:extLst>
              <a:ext uri="{FF2B5EF4-FFF2-40B4-BE49-F238E27FC236}">
                <a16:creationId xmlns:a16="http://schemas.microsoft.com/office/drawing/2014/main" id="{F7637A3B-5760-4155-AF1D-FC82374876DD}"/>
              </a:ext>
            </a:extLst>
          </p:cNvPr>
          <p:cNvSpPr txBox="1">
            <a:spLocks/>
          </p:cNvSpPr>
          <p:nvPr/>
        </p:nvSpPr>
        <p:spPr>
          <a:xfrm>
            <a:off x="4642607" y="1591799"/>
            <a:ext cx="2115894" cy="10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75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r>
              <a:rPr lang="en-US" sz="32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j-cs"/>
              </a:rPr>
              <a:t>Topic 3</a:t>
            </a:r>
          </a:p>
        </p:txBody>
      </p:sp>
      <p:sp>
        <p:nvSpPr>
          <p:cNvPr id="17" name="Google Shape;543;p44">
            <a:extLst>
              <a:ext uri="{FF2B5EF4-FFF2-40B4-BE49-F238E27FC236}">
                <a16:creationId xmlns:a16="http://schemas.microsoft.com/office/drawing/2014/main" id="{3CF2E3AB-9BC1-4CF2-A924-BB7B6A278CA7}"/>
              </a:ext>
            </a:extLst>
          </p:cNvPr>
          <p:cNvSpPr txBox="1">
            <a:spLocks/>
          </p:cNvSpPr>
          <p:nvPr/>
        </p:nvSpPr>
        <p:spPr>
          <a:xfrm>
            <a:off x="790607" y="102061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r>
              <a:rPr lang="en-US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NMF (Positive)</a:t>
            </a:r>
          </a:p>
        </p:txBody>
      </p:sp>
      <p:cxnSp>
        <p:nvCxnSpPr>
          <p:cNvPr id="18" name="Google Shape;552;p44">
            <a:extLst>
              <a:ext uri="{FF2B5EF4-FFF2-40B4-BE49-F238E27FC236}">
                <a16:creationId xmlns:a16="http://schemas.microsoft.com/office/drawing/2014/main" id="{AA54783A-4E3C-44D1-BA09-0393DD187FEB}"/>
              </a:ext>
            </a:extLst>
          </p:cNvPr>
          <p:cNvCxnSpPr/>
          <p:nvPr/>
        </p:nvCxnSpPr>
        <p:spPr>
          <a:xfrm>
            <a:off x="6868747" y="1485254"/>
            <a:ext cx="0" cy="274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546;p44">
            <a:extLst>
              <a:ext uri="{FF2B5EF4-FFF2-40B4-BE49-F238E27FC236}">
                <a16:creationId xmlns:a16="http://schemas.microsoft.com/office/drawing/2014/main" id="{5FA090F6-E71A-4F68-B937-86BFD2E95291}"/>
              </a:ext>
            </a:extLst>
          </p:cNvPr>
          <p:cNvSpPr txBox="1">
            <a:spLocks/>
          </p:cNvSpPr>
          <p:nvPr/>
        </p:nvSpPr>
        <p:spPr>
          <a:xfrm>
            <a:off x="6990932" y="2659882"/>
            <a:ext cx="2153068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Mega"/>
              <a:buNone/>
              <a:defRPr sz="20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Mega"/>
              <a:buNone/>
              <a:defRPr sz="2000" b="1" i="0" u="none" strike="noStrike" cap="none">
                <a:solidFill>
                  <a:schemeClr val="dk1"/>
                </a:solidFill>
                <a:latin typeface="Lexend Mega"/>
                <a:ea typeface="Lexend Mega"/>
                <a:cs typeface="Lexend Mega"/>
                <a:sym typeface="Lexend Mega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Mega"/>
              <a:buNone/>
              <a:defRPr sz="2000" b="1" i="0" u="none" strike="noStrike" cap="none">
                <a:solidFill>
                  <a:schemeClr val="dk1"/>
                </a:solidFill>
                <a:latin typeface="Lexend Mega"/>
                <a:ea typeface="Lexend Mega"/>
                <a:cs typeface="Lexend Mega"/>
                <a:sym typeface="Lexend Mega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Mega"/>
              <a:buNone/>
              <a:defRPr sz="2000" b="1" i="0" u="none" strike="noStrike" cap="none">
                <a:solidFill>
                  <a:schemeClr val="dk1"/>
                </a:solidFill>
                <a:latin typeface="Lexend Mega"/>
                <a:ea typeface="Lexend Mega"/>
                <a:cs typeface="Lexend Mega"/>
                <a:sym typeface="Lexend Mega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Mega"/>
              <a:buNone/>
              <a:defRPr sz="2000" b="1" i="0" u="none" strike="noStrike" cap="none">
                <a:solidFill>
                  <a:schemeClr val="dk1"/>
                </a:solidFill>
                <a:latin typeface="Lexend Mega"/>
                <a:ea typeface="Lexend Mega"/>
                <a:cs typeface="Lexend Mega"/>
                <a:sym typeface="Lexend Mega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Mega"/>
              <a:buNone/>
              <a:defRPr sz="2000" b="1" i="0" u="none" strike="noStrike" cap="none">
                <a:solidFill>
                  <a:schemeClr val="dk1"/>
                </a:solidFill>
                <a:latin typeface="Lexend Mega"/>
                <a:ea typeface="Lexend Mega"/>
                <a:cs typeface="Lexend Mega"/>
                <a:sym typeface="Lexend Mega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Mega"/>
              <a:buNone/>
              <a:defRPr sz="2000" b="1" i="0" u="none" strike="noStrike" cap="none">
                <a:solidFill>
                  <a:schemeClr val="dk1"/>
                </a:solidFill>
                <a:latin typeface="Lexend Mega"/>
                <a:ea typeface="Lexend Mega"/>
                <a:cs typeface="Lexend Mega"/>
                <a:sym typeface="Lexend Mega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Mega"/>
              <a:buNone/>
              <a:defRPr sz="2000" b="1" i="0" u="none" strike="noStrike" cap="none">
                <a:solidFill>
                  <a:schemeClr val="dk1"/>
                </a:solidFill>
                <a:latin typeface="Lexend Mega"/>
                <a:ea typeface="Lexend Mega"/>
                <a:cs typeface="Lexend Mega"/>
                <a:sym typeface="Lexend Mega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Mega"/>
              <a:buNone/>
              <a:defRPr sz="2000" b="1" i="0" u="none" strike="noStrike" cap="none">
                <a:solidFill>
                  <a:schemeClr val="dk1"/>
                </a:solidFill>
                <a:latin typeface="Lexend Mega"/>
                <a:ea typeface="Lexend Mega"/>
                <a:cs typeface="Lexend Mega"/>
                <a:sym typeface="Lexend Mega"/>
              </a:defRPr>
            </a:lvl9pPr>
          </a:lstStyle>
          <a:p>
            <a:pPr marL="0" indent="0">
              <a:buSzPts val="3000"/>
            </a:pPr>
            <a:r>
              <a:rPr lang="en-US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j-cs"/>
              </a:rPr>
              <a:t>Transportation</a:t>
            </a:r>
          </a:p>
        </p:txBody>
      </p:sp>
      <p:sp>
        <p:nvSpPr>
          <p:cNvPr id="21" name="Google Shape;537;p44">
            <a:extLst>
              <a:ext uri="{FF2B5EF4-FFF2-40B4-BE49-F238E27FC236}">
                <a16:creationId xmlns:a16="http://schemas.microsoft.com/office/drawing/2014/main" id="{CCEABE6F-3339-4DA7-B26F-B0F76AE656DB}"/>
              </a:ext>
            </a:extLst>
          </p:cNvPr>
          <p:cNvSpPr txBox="1">
            <a:spLocks/>
          </p:cNvSpPr>
          <p:nvPr/>
        </p:nvSpPr>
        <p:spPr>
          <a:xfrm>
            <a:off x="6990932" y="1579315"/>
            <a:ext cx="2115894" cy="10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75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r>
              <a:rPr lang="en-US" sz="32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j-cs"/>
              </a:rPr>
              <a:t>Topic 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238AA97-B388-48DE-A285-CA7B0AAB9134}"/>
              </a:ext>
            </a:extLst>
          </p:cNvPr>
          <p:cNvSpPr txBox="1"/>
          <p:nvPr/>
        </p:nvSpPr>
        <p:spPr>
          <a:xfrm>
            <a:off x="4752852" y="2996794"/>
            <a:ext cx="198956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+mn-lt"/>
              </a:rPr>
              <a:t>location, excellent, perfect, central, fantastic, facility, convenient, comfort, value, station, cleanliness, nice, close, price, near, amazing, ideal, best, tube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13F71DD-9628-4133-8EDE-3B3C80F81EB8}"/>
              </a:ext>
            </a:extLst>
          </p:cNvPr>
          <p:cNvSpPr txBox="1"/>
          <p:nvPr/>
        </p:nvSpPr>
        <p:spPr>
          <a:xfrm>
            <a:off x="2370427" y="2996794"/>
            <a:ext cx="211589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+mn-lt"/>
              </a:rPr>
              <a:t>room, comfortable, clean, bed, nice, excellent, lovely, spacious, quiet, bathroom, modern, view, size, big, shower, station, close, large, facility, perfect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E4456BB-59BB-4DE1-A345-4E37D23FA8D3}"/>
              </a:ext>
            </a:extLst>
          </p:cNvPr>
          <p:cNvSpPr txBox="1"/>
          <p:nvPr/>
        </p:nvSpPr>
        <p:spPr>
          <a:xfrm>
            <a:off x="230279" y="3050360"/>
            <a:ext cx="200630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staff, friendly, helpful, excellent, lovely, reception, extremely, amazing, polite, nice, welcoming, pleasant, restaurant, fantastic, bar, attentive, perfect, professional, super, facility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EE7FC34-1C87-4370-9216-CD90082F2BF1}"/>
              </a:ext>
            </a:extLst>
          </p:cNvPr>
          <p:cNvSpPr txBox="1"/>
          <p:nvPr/>
        </p:nvSpPr>
        <p:spPr>
          <a:xfrm>
            <a:off x="7012424" y="3050360"/>
            <a:ext cx="197221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positive, think, attitude, ended, relocating, helpful, nice, excellent, actually, cleanliness, reception, point, experience, doomed, </a:t>
            </a:r>
            <a:r>
              <a:rPr lang="en-US" sz="1200" dirty="0" err="1"/>
              <a:t>regina</a:t>
            </a:r>
            <a:r>
              <a:rPr lang="en-US" sz="1200" dirty="0"/>
              <a:t>, classy, porter, </a:t>
            </a:r>
            <a:r>
              <a:rPr lang="en-US" sz="1200" dirty="0" err="1"/>
              <a:t>busicuts</a:t>
            </a:r>
            <a:r>
              <a:rPr lang="en-US" sz="1200" dirty="0"/>
              <a:t>, environment, </a:t>
            </a:r>
            <a:r>
              <a:rPr lang="en-US" sz="1200" dirty="0" err="1"/>
              <a:t>brittania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899564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44"/>
          <p:cNvSpPr txBox="1">
            <a:spLocks noGrp="1"/>
          </p:cNvSpPr>
          <p:nvPr>
            <p:ph type="title"/>
          </p:nvPr>
        </p:nvSpPr>
        <p:spPr>
          <a:xfrm>
            <a:off x="738000" y="1487862"/>
            <a:ext cx="2193600" cy="109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>
              <a:buSzPts val="3000"/>
            </a:pPr>
            <a:r>
              <a:rPr lang="en-US" sz="32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j-cs"/>
              </a:rPr>
              <a:t>Topic 1</a:t>
            </a:r>
            <a:endParaRPr sz="3200"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j-cs"/>
            </a:endParaRPr>
          </a:p>
        </p:txBody>
      </p:sp>
      <p:sp>
        <p:nvSpPr>
          <p:cNvPr id="538" name="Google Shape;538;p44"/>
          <p:cNvSpPr txBox="1">
            <a:spLocks noGrp="1"/>
          </p:cNvSpPr>
          <p:nvPr>
            <p:ph type="subTitle" idx="1"/>
          </p:nvPr>
        </p:nvSpPr>
        <p:spPr>
          <a:xfrm>
            <a:off x="422329" y="2979065"/>
            <a:ext cx="2509271" cy="13880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  <a:sym typeface="Abhaya Libre"/>
              </a:rPr>
              <a:t>room, staff, location, helpful, clean, nice, comfortable, excellent, bed, lovely</a:t>
            </a:r>
            <a:endParaRPr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cs typeface="Arial"/>
              <a:sym typeface="Abhaya Libre"/>
            </a:endParaRPr>
          </a:p>
        </p:txBody>
      </p:sp>
      <p:sp>
        <p:nvSpPr>
          <p:cNvPr id="539" name="Google Shape;539;p44"/>
          <p:cNvSpPr txBox="1">
            <a:spLocks noGrp="1"/>
          </p:cNvSpPr>
          <p:nvPr>
            <p:ph type="subTitle" idx="3"/>
          </p:nvPr>
        </p:nvSpPr>
        <p:spPr>
          <a:xfrm>
            <a:off x="3475200" y="3085433"/>
            <a:ext cx="2193600" cy="1205093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room, bed, comfortable, clean, nice, bathroom, spacious, view, big, small</a:t>
            </a:r>
            <a:endParaRPr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cs typeface="Arial"/>
            </a:endParaRPr>
          </a:p>
        </p:txBody>
      </p:sp>
      <p:sp>
        <p:nvSpPr>
          <p:cNvPr id="540" name="Google Shape;540;p44"/>
          <p:cNvSpPr txBox="1">
            <a:spLocks noGrp="1"/>
          </p:cNvSpPr>
          <p:nvPr>
            <p:ph type="subTitle" idx="5"/>
          </p:nvPr>
        </p:nvSpPr>
        <p:spPr>
          <a:xfrm>
            <a:off x="6230400" y="3028949"/>
            <a:ext cx="2193600" cy="1283673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/>
            <a:r>
              <a:rPr lang="en-US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location, room, station, perfect, close, central, walk, excellent, near, tube</a:t>
            </a:r>
            <a:endParaRPr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cs typeface="Arial"/>
            </a:endParaRPr>
          </a:p>
        </p:txBody>
      </p:sp>
      <p:sp>
        <p:nvSpPr>
          <p:cNvPr id="543" name="Google Shape;543;p44"/>
          <p:cNvSpPr txBox="1">
            <a:spLocks noGrp="1"/>
          </p:cNvSpPr>
          <p:nvPr>
            <p:ph type="title" idx="9"/>
          </p:nvPr>
        </p:nvSpPr>
        <p:spPr>
          <a:xfrm>
            <a:off x="720000" y="395625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Topic modeling</a:t>
            </a:r>
            <a:endParaRPr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44" name="Google Shape;544;p44"/>
          <p:cNvSpPr txBox="1">
            <a:spLocks noGrp="1"/>
          </p:cNvSpPr>
          <p:nvPr>
            <p:ph type="subTitle" idx="6"/>
          </p:nvPr>
        </p:nvSpPr>
        <p:spPr>
          <a:xfrm>
            <a:off x="720000" y="2571750"/>
            <a:ext cx="21936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>
              <a:buSzPts val="3000"/>
            </a:pPr>
            <a:r>
              <a:rPr lang="en-US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j-cs"/>
              </a:rPr>
              <a:t>Staff</a:t>
            </a:r>
            <a:endParaRPr sz="3200"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j-cs"/>
            </a:endParaRPr>
          </a:p>
        </p:txBody>
      </p:sp>
      <p:sp>
        <p:nvSpPr>
          <p:cNvPr id="545" name="Google Shape;545;p44"/>
          <p:cNvSpPr txBox="1">
            <a:spLocks noGrp="1"/>
          </p:cNvSpPr>
          <p:nvPr>
            <p:ph type="subTitle" idx="7"/>
          </p:nvPr>
        </p:nvSpPr>
        <p:spPr>
          <a:xfrm>
            <a:off x="3475200" y="2571750"/>
            <a:ext cx="21936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>
              <a:buSzPts val="3000"/>
            </a:pPr>
            <a:r>
              <a:rPr lang="en-US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j-cs"/>
              </a:rPr>
              <a:t>Room</a:t>
            </a:r>
            <a:endParaRPr sz="3200"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j-cs"/>
            </a:endParaRPr>
          </a:p>
        </p:txBody>
      </p:sp>
      <p:sp>
        <p:nvSpPr>
          <p:cNvPr id="546" name="Google Shape;546;p44"/>
          <p:cNvSpPr txBox="1">
            <a:spLocks noGrp="1"/>
          </p:cNvSpPr>
          <p:nvPr>
            <p:ph type="subTitle" idx="8"/>
          </p:nvPr>
        </p:nvSpPr>
        <p:spPr>
          <a:xfrm>
            <a:off x="6230400" y="2571750"/>
            <a:ext cx="21936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>
              <a:buSzPts val="3000"/>
            </a:pPr>
            <a:r>
              <a:rPr lang="en-US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j-cs"/>
              </a:rPr>
              <a:t>Location</a:t>
            </a:r>
            <a:endParaRPr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j-cs"/>
            </a:endParaRPr>
          </a:p>
        </p:txBody>
      </p:sp>
      <p:cxnSp>
        <p:nvCxnSpPr>
          <p:cNvPr id="548" name="Google Shape;548;p44"/>
          <p:cNvCxnSpPr>
            <a:cxnSpLocks/>
          </p:cNvCxnSpPr>
          <p:nvPr/>
        </p:nvCxnSpPr>
        <p:spPr>
          <a:xfrm rot="10800000">
            <a:off x="713275" y="269100"/>
            <a:ext cx="698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0" name="Google Shape;550;p44"/>
          <p:cNvCxnSpPr>
            <a:cxnSpLocks/>
          </p:cNvCxnSpPr>
          <p:nvPr/>
        </p:nvCxnSpPr>
        <p:spPr>
          <a:xfrm>
            <a:off x="1444625" y="4874250"/>
            <a:ext cx="6984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1" name="Google Shape;551;p44"/>
          <p:cNvCxnSpPr/>
          <p:nvPr/>
        </p:nvCxnSpPr>
        <p:spPr>
          <a:xfrm>
            <a:off x="3198899" y="1260550"/>
            <a:ext cx="0" cy="274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44"/>
          <p:cNvCxnSpPr/>
          <p:nvPr/>
        </p:nvCxnSpPr>
        <p:spPr>
          <a:xfrm>
            <a:off x="5945099" y="1260550"/>
            <a:ext cx="0" cy="274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537;p44">
            <a:extLst>
              <a:ext uri="{FF2B5EF4-FFF2-40B4-BE49-F238E27FC236}">
                <a16:creationId xmlns:a16="http://schemas.microsoft.com/office/drawing/2014/main" id="{D48B9214-AC6D-4C9F-A2FA-A3F9837725A5}"/>
              </a:ext>
            </a:extLst>
          </p:cNvPr>
          <p:cNvSpPr txBox="1">
            <a:spLocks/>
          </p:cNvSpPr>
          <p:nvPr/>
        </p:nvSpPr>
        <p:spPr>
          <a:xfrm>
            <a:off x="3466199" y="1496300"/>
            <a:ext cx="2193600" cy="10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75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pPr algn="l">
              <a:buSzPts val="3000"/>
            </a:pPr>
            <a:r>
              <a:rPr lang="en-US" sz="32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j-cs"/>
              </a:rPr>
              <a:t>Topic 2</a:t>
            </a:r>
          </a:p>
        </p:txBody>
      </p:sp>
      <p:sp>
        <p:nvSpPr>
          <p:cNvPr id="23" name="Google Shape;537;p44">
            <a:extLst>
              <a:ext uri="{FF2B5EF4-FFF2-40B4-BE49-F238E27FC236}">
                <a16:creationId xmlns:a16="http://schemas.microsoft.com/office/drawing/2014/main" id="{F7637A3B-5760-4155-AF1D-FC82374876DD}"/>
              </a:ext>
            </a:extLst>
          </p:cNvPr>
          <p:cNvSpPr txBox="1">
            <a:spLocks/>
          </p:cNvSpPr>
          <p:nvPr/>
        </p:nvSpPr>
        <p:spPr>
          <a:xfrm>
            <a:off x="6124338" y="1496300"/>
            <a:ext cx="2193600" cy="10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75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haya Libre"/>
              <a:buNone/>
              <a:defRPr sz="36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pPr algn="l">
              <a:buSzPts val="3000"/>
            </a:pPr>
            <a:r>
              <a:rPr lang="en-US" sz="32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j-cs"/>
              </a:rPr>
              <a:t>Topic-3</a:t>
            </a:r>
          </a:p>
        </p:txBody>
      </p:sp>
      <p:sp>
        <p:nvSpPr>
          <p:cNvPr id="17" name="Google Shape;543;p44">
            <a:extLst>
              <a:ext uri="{FF2B5EF4-FFF2-40B4-BE49-F238E27FC236}">
                <a16:creationId xmlns:a16="http://schemas.microsoft.com/office/drawing/2014/main" id="{3CF2E3AB-9BC1-4CF2-A924-BB7B6A278CA7}"/>
              </a:ext>
            </a:extLst>
          </p:cNvPr>
          <p:cNvSpPr txBox="1">
            <a:spLocks/>
          </p:cNvSpPr>
          <p:nvPr/>
        </p:nvSpPr>
        <p:spPr>
          <a:xfrm>
            <a:off x="710999" y="952176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r>
              <a:rPr lang="en-US" sz="32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j-cs"/>
              </a:rPr>
              <a:t>LSA (Positive)</a:t>
            </a:r>
          </a:p>
        </p:txBody>
      </p:sp>
    </p:spTree>
    <p:extLst>
      <p:ext uri="{BB962C8B-B14F-4D97-AF65-F5344CB8AC3E}">
        <p14:creationId xmlns:p14="http://schemas.microsoft.com/office/powerpoint/2010/main" val="48872576"/>
      </p:ext>
    </p:extLst>
  </p:cSld>
  <p:clrMapOvr>
    <a:masterClrMapping/>
  </p:clrMapOvr>
</p:sld>
</file>

<file path=ppt/theme/theme1.xml><?xml version="1.0" encoding="utf-8"?>
<a:theme xmlns:a="http://schemas.openxmlformats.org/drawingml/2006/main" name="Hotel Chain Company Profile by Slidesgo">
  <a:themeElements>
    <a:clrScheme name="Simple Light">
      <a:dk1>
        <a:srgbClr val="1B1B1B"/>
      </a:dk1>
      <a:lt1>
        <a:srgbClr val="F4EAE5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B1B1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544</Words>
  <Application>Microsoft Office PowerPoint</Application>
  <PresentationFormat>عرض على الشاشة (16:9)</PresentationFormat>
  <Paragraphs>113</Paragraphs>
  <Slides>14</Slides>
  <Notes>14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7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14</vt:i4>
      </vt:variant>
    </vt:vector>
  </HeadingPairs>
  <TitlesOfParts>
    <vt:vector size="22" baseType="lpstr">
      <vt:lpstr>Nanum Gothic</vt:lpstr>
      <vt:lpstr>Arial</vt:lpstr>
      <vt:lpstr>Lexend Mega</vt:lpstr>
      <vt:lpstr>Raleway ExtraBold</vt:lpstr>
      <vt:lpstr>Algerian</vt:lpstr>
      <vt:lpstr>Abhaya Libre</vt:lpstr>
      <vt:lpstr>Roboto Condensed Light</vt:lpstr>
      <vt:lpstr>Hotel Chain Company Profile by Slidesgo</vt:lpstr>
      <vt:lpstr>عرض تقديمي في PowerPoint</vt:lpstr>
      <vt:lpstr>TABLE OF CONTENTS </vt:lpstr>
      <vt:lpstr>Introduction</vt:lpstr>
      <vt:lpstr>Tools</vt:lpstr>
      <vt:lpstr>Data Preprocessing</vt:lpstr>
      <vt:lpstr>DATASET</vt:lpstr>
      <vt:lpstr>WordCloud</vt:lpstr>
      <vt:lpstr>Topic 1</vt:lpstr>
      <vt:lpstr>Topic 1</vt:lpstr>
      <vt:lpstr>Topic 1</vt:lpstr>
      <vt:lpstr>60%</vt:lpstr>
      <vt:lpstr>Models</vt:lpstr>
      <vt:lpstr>Conclusions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Hotel Review (NLP)</dc:title>
  <dc:creator>Musa Ghazwani</dc:creator>
  <cp:lastModifiedBy>Musa Ghazwani</cp:lastModifiedBy>
  <cp:revision>7</cp:revision>
  <dcterms:modified xsi:type="dcterms:W3CDTF">2021-12-30T07:41:53Z</dcterms:modified>
</cp:coreProperties>
</file>